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atamaran"/>
      <p:regular r:id="rId22"/>
      <p:bold r:id="rId23"/>
    </p:embeddedFont>
    <p:embeddedFont>
      <p:font typeface="Livvic Light"/>
      <p:regular r:id="rId24"/>
      <p:bold r:id="rId25"/>
      <p:italic r:id="rId26"/>
      <p:boldItalic r:id="rId27"/>
    </p:embeddedFon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Livvic"/>
      <p:regular r:id="rId36"/>
      <p:bold r:id="rId37"/>
      <p:italic r:id="rId38"/>
      <p:boldItalic r:id="rId39"/>
    </p:embeddedFont>
    <p:embeddedFont>
      <p:font typeface="Catamaran Light"/>
      <p:regular r:id="rId40"/>
      <p:bold r:id="rId41"/>
    </p:embeddedFont>
    <p:embeddedFont>
      <p:font typeface="Livvic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25A7D5-955F-41A9-9E9A-DA3FF563593A}">
  <a:tblStyle styleId="{C025A7D5-955F-41A9-9E9A-DA3FF56359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atamaranLight-regular.fntdata"/><Relationship Id="rId20" Type="http://schemas.openxmlformats.org/officeDocument/2006/relationships/slide" Target="slides/slide15.xml"/><Relationship Id="rId42" Type="http://schemas.openxmlformats.org/officeDocument/2006/relationships/font" Target="fonts/LivvicSemiBold-regular.fntdata"/><Relationship Id="rId41" Type="http://schemas.openxmlformats.org/officeDocument/2006/relationships/font" Target="fonts/CatamaranLight-bold.fntdata"/><Relationship Id="rId22" Type="http://schemas.openxmlformats.org/officeDocument/2006/relationships/font" Target="fonts/Catamaran-regular.fntdata"/><Relationship Id="rId44" Type="http://schemas.openxmlformats.org/officeDocument/2006/relationships/font" Target="fonts/LivvicSemiBold-italic.fntdata"/><Relationship Id="rId21" Type="http://schemas.openxmlformats.org/officeDocument/2006/relationships/slide" Target="slides/slide16.xml"/><Relationship Id="rId43" Type="http://schemas.openxmlformats.org/officeDocument/2006/relationships/font" Target="fonts/LivvicSemiBold-bold.fntdata"/><Relationship Id="rId24" Type="http://schemas.openxmlformats.org/officeDocument/2006/relationships/font" Target="fonts/LivvicLight-regular.fntdata"/><Relationship Id="rId23" Type="http://schemas.openxmlformats.org/officeDocument/2006/relationships/font" Target="fonts/Catamaran-bold.fntdata"/><Relationship Id="rId45" Type="http://schemas.openxmlformats.org/officeDocument/2006/relationships/font" Target="fonts/Livvic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vvicLight-italic.fntdata"/><Relationship Id="rId25" Type="http://schemas.openxmlformats.org/officeDocument/2006/relationships/font" Target="fonts/LivvicLight-bold.fntdata"/><Relationship Id="rId28" Type="http://schemas.openxmlformats.org/officeDocument/2006/relationships/font" Target="fonts/Roboto-regular.fntdata"/><Relationship Id="rId27" Type="http://schemas.openxmlformats.org/officeDocument/2006/relationships/font" Target="fonts/Livvic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FiraSansExtraCondensedMedium-bold.fntdata"/><Relationship Id="rId10" Type="http://schemas.openxmlformats.org/officeDocument/2006/relationships/slide" Target="slides/slide5.xml"/><Relationship Id="rId32" Type="http://schemas.openxmlformats.org/officeDocument/2006/relationships/font" Target="fonts/FiraSansExtraCondensedMedium-regular.fntdata"/><Relationship Id="rId13" Type="http://schemas.openxmlformats.org/officeDocument/2006/relationships/slide" Target="slides/slide8.xml"/><Relationship Id="rId35" Type="http://schemas.openxmlformats.org/officeDocument/2006/relationships/font" Target="fonts/FiraSansExtraCondensedMedium-boldItalic.fntdata"/><Relationship Id="rId12" Type="http://schemas.openxmlformats.org/officeDocument/2006/relationships/slide" Target="slides/slide7.xml"/><Relationship Id="rId34" Type="http://schemas.openxmlformats.org/officeDocument/2006/relationships/font" Target="fonts/FiraSansExtraCondensedMedium-italic.fntdata"/><Relationship Id="rId15" Type="http://schemas.openxmlformats.org/officeDocument/2006/relationships/slide" Target="slides/slide10.xml"/><Relationship Id="rId37" Type="http://schemas.openxmlformats.org/officeDocument/2006/relationships/font" Target="fonts/Livvic-bold.fntdata"/><Relationship Id="rId14" Type="http://schemas.openxmlformats.org/officeDocument/2006/relationships/slide" Target="slides/slide9.xml"/><Relationship Id="rId36" Type="http://schemas.openxmlformats.org/officeDocument/2006/relationships/font" Target="fonts/Livvic-regular.fntdata"/><Relationship Id="rId17" Type="http://schemas.openxmlformats.org/officeDocument/2006/relationships/slide" Target="slides/slide12.xml"/><Relationship Id="rId39" Type="http://schemas.openxmlformats.org/officeDocument/2006/relationships/font" Target="fonts/Livvic-boldItalic.fntdata"/><Relationship Id="rId16" Type="http://schemas.openxmlformats.org/officeDocument/2006/relationships/slide" Target="slides/slide11.xml"/><Relationship Id="rId38" Type="http://schemas.openxmlformats.org/officeDocument/2006/relationships/font" Target="fonts/Livv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14b8ad03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14b8ad03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99959dc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99959dc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99959dc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99959dc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99959ddba_2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99959ddba_2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99959ddba_2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99959ddba_2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14b8ad03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314b8ad03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e13d9a7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3e13d9a7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e13d9a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e13d9a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14b8ad03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14b8ad03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 dire:</a:t>
            </a:r>
            <a:endParaRPr/>
          </a:p>
          <a:p>
            <a:pPr indent="0" lvl="0" marL="0" rtl="0" algn="l">
              <a:spcBef>
                <a:spcPts val="0"/>
              </a:spcBef>
              <a:spcAft>
                <a:spcPts val="0"/>
              </a:spcAft>
              <a:buNone/>
            </a:pPr>
            <a:r>
              <a:rPr lang="es"/>
              <a:t>loss usata</a:t>
            </a:r>
            <a:endParaRPr/>
          </a:p>
          <a:p>
            <a:pPr indent="0" lvl="0" marL="0" rtl="0" algn="l">
              <a:spcBef>
                <a:spcPts val="0"/>
              </a:spcBef>
              <a:spcAft>
                <a:spcPts val="0"/>
              </a:spcAft>
              <a:buNone/>
            </a:pPr>
            <a:r>
              <a:rPr lang="es"/>
              <a:t>input output della rete</a:t>
            </a:r>
            <a:endParaRPr/>
          </a:p>
          <a:p>
            <a:pPr indent="0" lvl="0" marL="0" rtl="0" algn="l">
              <a:spcBef>
                <a:spcPts val="0"/>
              </a:spcBef>
              <a:spcAft>
                <a:spcPts val="0"/>
              </a:spcAft>
              <a:buNone/>
            </a:pPr>
            <a:r>
              <a:rPr lang="es"/>
              <a:t>dimensioni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158d5a3e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158d5a3e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rgbClr val="3C4043"/>
                </a:solidFill>
                <a:highlight>
                  <a:srgbClr val="FFFFFF"/>
                </a:highlight>
                <a:latin typeface="Roboto"/>
                <a:ea typeface="Roboto"/>
                <a:cs typeface="Roboto"/>
                <a:sym typeface="Roboto"/>
              </a:rPr>
              <a:t>The approach taken in the cross entropy method is to start with an initial value of</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050">
                <a:solidFill>
                  <a:srgbClr val="3C4043"/>
                </a:solidFill>
                <a:highlight>
                  <a:srgbClr val="FFFFFF"/>
                </a:highlight>
                <a:latin typeface="Roboto"/>
                <a:ea typeface="Roboto"/>
                <a:cs typeface="Roboto"/>
                <a:sym typeface="Roboto"/>
              </a:rPr>
              <a:t>ψ, typically chosen so that the distribution is spread over the relevant parameter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050">
                <a:solidFill>
                  <a:srgbClr val="3C4043"/>
                </a:solidFill>
                <a:highlight>
                  <a:srgbClr val="FFFFFF"/>
                </a:highlight>
                <a:latin typeface="Roboto"/>
                <a:ea typeface="Roboto"/>
                <a:cs typeface="Roboto"/>
                <a:sym typeface="Roboto"/>
              </a:rPr>
              <a:t>space. At each iteration, we draw m samples from the associated distribution and</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then update ψ to fit the elite samples</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14b8ad03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14b8ad03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arxiv.org/abs/2210.11579"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3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hyperlink" Target="https://arxiv.org/abs/2110.06296" TargetMode="External"/><Relationship Id="rId6" Type="http://schemas.openxmlformats.org/officeDocument/2006/relationships/hyperlink" Target="https://github.com/gg-Dema/Git_merge/blob/main/GIT_MERGE.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meta-world.github.io/" TargetMode="External"/><Relationship Id="rId5" Type="http://schemas.openxmlformats.org/officeDocument/2006/relationships/image" Target="../media/image19.gif"/><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hyperlink" Target="https://arxiv.org/abs/1805.1211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0" l="0" r="37640" t="3344"/>
          <a:stretch/>
        </p:blipFill>
        <p:spPr>
          <a:xfrm>
            <a:off x="3441675" y="1104900"/>
            <a:ext cx="5702325" cy="2946200"/>
          </a:xfrm>
          <a:prstGeom prst="rect">
            <a:avLst/>
          </a:prstGeom>
          <a:noFill/>
          <a:ln>
            <a:noFill/>
          </a:ln>
        </p:spPr>
      </p:pic>
      <p:sp>
        <p:nvSpPr>
          <p:cNvPr id="120" name="Google Shape;120;p22"/>
          <p:cNvSpPr/>
          <p:nvPr/>
        </p:nvSpPr>
        <p:spPr>
          <a:xfrm rot="5400000">
            <a:off x="1123225" y="285050"/>
            <a:ext cx="3358800" cy="44841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927825" y="3575100"/>
            <a:ext cx="2402100" cy="3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Gabriele G. Di Marzo, 2023</a:t>
            </a:r>
            <a:endParaRPr>
              <a:solidFill>
                <a:schemeClr val="lt1"/>
              </a:solidFill>
            </a:endParaRPr>
          </a:p>
        </p:txBody>
      </p:sp>
      <p:sp>
        <p:nvSpPr>
          <p:cNvPr id="122" name="Google Shape;122;p22"/>
          <p:cNvSpPr txBox="1"/>
          <p:nvPr>
            <p:ph type="ctrTitle"/>
          </p:nvPr>
        </p:nvSpPr>
        <p:spPr>
          <a:xfrm>
            <a:off x="812075" y="910600"/>
            <a:ext cx="4592400" cy="11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LifeLong RL</a:t>
            </a:r>
            <a:endParaRPr>
              <a:solidFill>
                <a:schemeClr val="lt1"/>
              </a:solidFill>
            </a:endParaRPr>
          </a:p>
        </p:txBody>
      </p:sp>
      <p:sp>
        <p:nvSpPr>
          <p:cNvPr id="123" name="Google Shape;123;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nvSpPr>
        <p:spPr>
          <a:xfrm>
            <a:off x="927825" y="2030250"/>
            <a:ext cx="2999700" cy="1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ivvic"/>
                <a:ea typeface="Livvic"/>
                <a:cs typeface="Livvic"/>
                <a:sym typeface="Livvic"/>
              </a:rPr>
              <a:t>Model-base solution with variational inference </a:t>
            </a:r>
            <a:endParaRPr>
              <a:solidFill>
                <a:schemeClr val="lt1"/>
              </a:solidFill>
              <a:latin typeface="Livvic"/>
              <a:ea typeface="Livvic"/>
              <a:cs typeface="Livvic"/>
              <a:sym typeface="Livvic"/>
            </a:endParaRPr>
          </a:p>
        </p:txBody>
      </p:sp>
      <p:sp>
        <p:nvSpPr>
          <p:cNvPr id="125" name="Google Shape;125;p22"/>
          <p:cNvSpPr txBox="1"/>
          <p:nvPr/>
        </p:nvSpPr>
        <p:spPr>
          <a:xfrm>
            <a:off x="560575" y="4606375"/>
            <a:ext cx="2730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Catamaran Light"/>
                <a:ea typeface="Catamaran Light"/>
                <a:cs typeface="Catamaran Light"/>
                <a:sym typeface="Catamaran Light"/>
                <a:hlinkClick r:id="rId4"/>
              </a:rPr>
              <a:t>reference paper: Fu, Yu, Littman</a:t>
            </a:r>
            <a:endParaRPr>
              <a:latin typeface="Catamaran Light"/>
              <a:ea typeface="Catamaran Light"/>
              <a:cs typeface="Catamaran Light"/>
              <a:sym typeface="Catamaran Light"/>
            </a:endParaRPr>
          </a:p>
        </p:txBody>
      </p:sp>
      <p:pic>
        <p:nvPicPr>
          <p:cNvPr id="126" name="Google Shape;126;p22"/>
          <p:cNvPicPr preferRelativeResize="0"/>
          <p:nvPr/>
        </p:nvPicPr>
        <p:blipFill rotWithShape="1">
          <a:blip r:embed="rId5">
            <a:alphaModFix/>
          </a:blip>
          <a:srcRect b="0" l="11872" r="50326" t="0"/>
          <a:stretch/>
        </p:blipFill>
        <p:spPr>
          <a:xfrm>
            <a:off x="7230675" y="4388975"/>
            <a:ext cx="1641724" cy="54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idx="9" type="ctrTitle"/>
          </p:nvPr>
        </p:nvSpPr>
        <p:spPr>
          <a:xfrm>
            <a:off x="454050" y="255625"/>
            <a:ext cx="7496400" cy="10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Experiment, Problem, Consideration </a:t>
            </a:r>
            <a:endParaRPr/>
          </a:p>
          <a:p>
            <a:pPr indent="0" lvl="0" marL="0" rtl="0" algn="l">
              <a:spcBef>
                <a:spcPts val="0"/>
              </a:spcBef>
              <a:spcAft>
                <a:spcPts val="0"/>
              </a:spcAft>
              <a:buNone/>
            </a:pPr>
            <a:r>
              <a:rPr lang="es"/>
              <a:t>\\still under work</a:t>
            </a:r>
            <a:endParaRPr/>
          </a:p>
        </p:txBody>
      </p:sp>
      <p:pic>
        <p:nvPicPr>
          <p:cNvPr id="338" name="Google Shape;338;p31"/>
          <p:cNvPicPr preferRelativeResize="0"/>
          <p:nvPr/>
        </p:nvPicPr>
        <p:blipFill>
          <a:blip r:embed="rId3">
            <a:alphaModFix amt="30000"/>
          </a:blip>
          <a:stretch>
            <a:fillRect/>
          </a:stretch>
        </p:blipFill>
        <p:spPr>
          <a:xfrm>
            <a:off x="0" y="2541925"/>
            <a:ext cx="8122675" cy="2519525"/>
          </a:xfrm>
          <a:prstGeom prst="rect">
            <a:avLst/>
          </a:prstGeom>
          <a:noFill/>
          <a:ln>
            <a:noFill/>
          </a:ln>
        </p:spPr>
      </p:pic>
      <p:sp>
        <p:nvSpPr>
          <p:cNvPr id="339" name="Google Shape;339;p31"/>
          <p:cNvSpPr txBox="1"/>
          <p:nvPr/>
        </p:nvSpPr>
        <p:spPr>
          <a:xfrm>
            <a:off x="195925" y="1318375"/>
            <a:ext cx="2422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Livvic"/>
                <a:ea typeface="Livvic"/>
                <a:cs typeface="Livvic"/>
                <a:sym typeface="Livvic"/>
              </a:rPr>
              <a:t>3 notebook:</a:t>
            </a:r>
            <a:endParaRPr b="1">
              <a:latin typeface="Livvic"/>
              <a:ea typeface="Livvic"/>
              <a:cs typeface="Livvic"/>
              <a:sym typeface="Livvic"/>
            </a:endParaRPr>
          </a:p>
          <a:p>
            <a:pPr indent="0" lvl="0" marL="0" rtl="0" algn="l">
              <a:spcBef>
                <a:spcPts val="0"/>
              </a:spcBef>
              <a:spcAft>
                <a:spcPts val="0"/>
              </a:spcAft>
              <a:buNone/>
            </a:pPr>
            <a:r>
              <a:rPr lang="es">
                <a:latin typeface="Livvic Light"/>
                <a:ea typeface="Livvic Light"/>
                <a:cs typeface="Livvic Light"/>
                <a:sym typeface="Livvic Light"/>
              </a:rPr>
              <a:t>	-SingleBufferSingleTask</a:t>
            </a:r>
            <a:endParaRPr>
              <a:latin typeface="Livvic Light"/>
              <a:ea typeface="Livvic Light"/>
              <a:cs typeface="Livvic Light"/>
              <a:sym typeface="Livvic Light"/>
            </a:endParaRPr>
          </a:p>
          <a:p>
            <a:pPr indent="0" lvl="0" marL="0" rtl="0" algn="l">
              <a:spcBef>
                <a:spcPts val="0"/>
              </a:spcBef>
              <a:spcAft>
                <a:spcPts val="0"/>
              </a:spcAft>
              <a:buNone/>
            </a:pPr>
            <a:r>
              <a:rPr lang="es">
                <a:latin typeface="Livvic Light"/>
                <a:ea typeface="Livvic Light"/>
                <a:cs typeface="Livvic Light"/>
                <a:sym typeface="Livvic Light"/>
              </a:rPr>
              <a:t>	-MultiBufferSingleTask</a:t>
            </a:r>
            <a:endParaRPr>
              <a:latin typeface="Livvic Light"/>
              <a:ea typeface="Livvic Light"/>
              <a:cs typeface="Livvic Light"/>
              <a:sym typeface="Livvic Light"/>
            </a:endParaRPr>
          </a:p>
          <a:p>
            <a:pPr indent="0" lvl="0" marL="0" rtl="0" algn="l">
              <a:spcBef>
                <a:spcPts val="0"/>
              </a:spcBef>
              <a:spcAft>
                <a:spcPts val="0"/>
              </a:spcAft>
              <a:buNone/>
            </a:pPr>
            <a:r>
              <a:rPr lang="es">
                <a:latin typeface="Livvic Light"/>
                <a:ea typeface="Livvic Light"/>
                <a:cs typeface="Livvic Light"/>
                <a:sym typeface="Livvic Light"/>
              </a:rPr>
              <a:t>	-MultiBufferMultiTask</a:t>
            </a:r>
            <a:endParaRPr>
              <a:latin typeface="Livvic Light"/>
              <a:ea typeface="Livvic Light"/>
              <a:cs typeface="Livvic Light"/>
              <a:sym typeface="Livvic Light"/>
            </a:endParaRPr>
          </a:p>
        </p:txBody>
      </p:sp>
      <p:sp>
        <p:nvSpPr>
          <p:cNvPr id="340" name="Google Shape;340;p31"/>
          <p:cNvSpPr txBox="1"/>
          <p:nvPr/>
        </p:nvSpPr>
        <p:spPr>
          <a:xfrm>
            <a:off x="195925" y="2616625"/>
            <a:ext cx="3915300" cy="10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Livvic"/>
                <a:ea typeface="Livvic"/>
                <a:cs typeface="Livvic"/>
                <a:sym typeface="Livvic"/>
              </a:rPr>
              <a:t>2 main approach:</a:t>
            </a:r>
            <a:endParaRPr>
              <a:latin typeface="Livvic Light"/>
              <a:ea typeface="Livvic Light"/>
              <a:cs typeface="Livvic Light"/>
              <a:sym typeface="Livvic Light"/>
            </a:endParaRPr>
          </a:p>
          <a:p>
            <a:pPr indent="0" lvl="0" marL="0" rtl="0" algn="l">
              <a:spcBef>
                <a:spcPts val="0"/>
              </a:spcBef>
              <a:spcAft>
                <a:spcPts val="0"/>
              </a:spcAft>
              <a:buNone/>
            </a:pPr>
            <a:r>
              <a:rPr lang="es">
                <a:latin typeface="Livvic Light"/>
                <a:ea typeface="Livvic Light"/>
                <a:cs typeface="Livvic Light"/>
                <a:sym typeface="Livvic Light"/>
              </a:rPr>
              <a:t>	- let the WorldModel with a high loss</a:t>
            </a:r>
            <a:endParaRPr>
              <a:latin typeface="Livvic Light"/>
              <a:ea typeface="Livvic Light"/>
              <a:cs typeface="Livvic Light"/>
              <a:sym typeface="Livvic Light"/>
            </a:endParaRPr>
          </a:p>
          <a:p>
            <a:pPr indent="0" lvl="0" marL="457200" rtl="0" algn="l">
              <a:spcBef>
                <a:spcPts val="0"/>
              </a:spcBef>
              <a:spcAft>
                <a:spcPts val="0"/>
              </a:spcAft>
              <a:buNone/>
            </a:pPr>
            <a:r>
              <a:rPr lang="es">
                <a:latin typeface="Livvic Light"/>
                <a:ea typeface="Livvic Light"/>
                <a:cs typeface="Livvic Light"/>
                <a:sym typeface="Livvic Light"/>
              </a:rPr>
              <a:t>- “Overfit” the WorldModel and fine-tune    the  dynamics</a:t>
            </a:r>
            <a:endParaRPr>
              <a:latin typeface="Livvic Light"/>
              <a:ea typeface="Livvic Light"/>
              <a:cs typeface="Livvic Light"/>
              <a:sym typeface="Livvic Light"/>
            </a:endParaRPr>
          </a:p>
          <a:p>
            <a:pPr indent="0" lvl="0" marL="0" rtl="0" algn="l">
              <a:spcBef>
                <a:spcPts val="0"/>
              </a:spcBef>
              <a:spcAft>
                <a:spcPts val="0"/>
              </a:spcAft>
              <a:buNone/>
            </a:pPr>
            <a:r>
              <a:t/>
            </a:r>
            <a:endParaRPr>
              <a:latin typeface="Livvic Light"/>
              <a:ea typeface="Livvic Light"/>
              <a:cs typeface="Livvic Light"/>
              <a:sym typeface="Livvic Light"/>
            </a:endParaRPr>
          </a:p>
        </p:txBody>
      </p:sp>
      <p:sp>
        <p:nvSpPr>
          <p:cNvPr id="341" name="Google Shape;341;p31"/>
          <p:cNvSpPr txBox="1"/>
          <p:nvPr/>
        </p:nvSpPr>
        <p:spPr>
          <a:xfrm>
            <a:off x="113900" y="3754075"/>
            <a:ext cx="5350800" cy="9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Livvic"/>
                <a:ea typeface="Livvic"/>
                <a:cs typeface="Livvic"/>
                <a:sym typeface="Livvic"/>
              </a:rPr>
              <a:t>+2 extra experiment: </a:t>
            </a:r>
            <a:endParaRPr b="1">
              <a:latin typeface="Livvic"/>
              <a:ea typeface="Livvic"/>
              <a:cs typeface="Livvic"/>
              <a:sym typeface="Livvic"/>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use different learning rate for the model and the dynamics</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insert in the replay buffer the “good” transition from a solved environments</a:t>
            </a:r>
            <a:endParaRPr>
              <a:latin typeface="Livvic Light"/>
              <a:ea typeface="Livvic Light"/>
              <a:cs typeface="Livvic Light"/>
              <a:sym typeface="Livvic Light"/>
            </a:endParaRPr>
          </a:p>
          <a:p>
            <a:pPr indent="0" lvl="0" marL="0" rtl="0" algn="l">
              <a:spcBef>
                <a:spcPts val="0"/>
              </a:spcBef>
              <a:spcAft>
                <a:spcPts val="0"/>
              </a:spcAft>
              <a:buNone/>
            </a:pPr>
            <a:r>
              <a:t/>
            </a:r>
            <a:endParaRPr>
              <a:latin typeface="Livvic Light"/>
              <a:ea typeface="Livvic Light"/>
              <a:cs typeface="Livvic Light"/>
              <a:sym typeface="Livvic Light"/>
            </a:endParaRPr>
          </a:p>
        </p:txBody>
      </p:sp>
      <p:pic>
        <p:nvPicPr>
          <p:cNvPr id="342" name="Google Shape;342;p31"/>
          <p:cNvPicPr preferRelativeResize="0"/>
          <p:nvPr/>
        </p:nvPicPr>
        <p:blipFill>
          <a:blip r:embed="rId4">
            <a:alphaModFix/>
          </a:blip>
          <a:stretch>
            <a:fillRect/>
          </a:stretch>
        </p:blipFill>
        <p:spPr>
          <a:xfrm>
            <a:off x="4255800" y="780900"/>
            <a:ext cx="4397024" cy="3234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p:nvPr/>
        </p:nvSpPr>
        <p:spPr>
          <a:xfrm flipH="1">
            <a:off x="5075825" y="205225"/>
            <a:ext cx="3132300" cy="120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32"/>
          <p:cNvPicPr preferRelativeResize="0"/>
          <p:nvPr/>
        </p:nvPicPr>
        <p:blipFill>
          <a:blip r:embed="rId3">
            <a:alphaModFix/>
          </a:blip>
          <a:stretch>
            <a:fillRect/>
          </a:stretch>
        </p:blipFill>
        <p:spPr>
          <a:xfrm>
            <a:off x="6518428" y="678575"/>
            <a:ext cx="2256221" cy="2200900"/>
          </a:xfrm>
          <a:prstGeom prst="rect">
            <a:avLst/>
          </a:prstGeom>
          <a:noFill/>
          <a:ln>
            <a:noFill/>
          </a:ln>
        </p:spPr>
      </p:pic>
      <p:pic>
        <p:nvPicPr>
          <p:cNvPr id="349" name="Google Shape;349;p32"/>
          <p:cNvPicPr preferRelativeResize="0"/>
          <p:nvPr/>
        </p:nvPicPr>
        <p:blipFill>
          <a:blip r:embed="rId4">
            <a:alphaModFix amt="30000"/>
          </a:blip>
          <a:stretch>
            <a:fillRect/>
          </a:stretch>
        </p:blipFill>
        <p:spPr>
          <a:xfrm>
            <a:off x="0" y="50950"/>
            <a:ext cx="8929675" cy="1261575"/>
          </a:xfrm>
          <a:prstGeom prst="rect">
            <a:avLst/>
          </a:prstGeom>
          <a:noFill/>
          <a:ln>
            <a:noFill/>
          </a:ln>
        </p:spPr>
      </p:pic>
      <p:sp>
        <p:nvSpPr>
          <p:cNvPr id="350" name="Google Shape;350;p32"/>
          <p:cNvSpPr txBox="1"/>
          <p:nvPr/>
        </p:nvSpPr>
        <p:spPr>
          <a:xfrm>
            <a:off x="-5229850" y="4326588"/>
            <a:ext cx="3314100" cy="15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Overfitting and generalization capability:</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The tested model present the common stability/plasticity dillemma. When we build a strong model, usefull for inference, we also get a </a:t>
            </a:r>
            <a:r>
              <a:rPr lang="es">
                <a:latin typeface="Catamaran Light"/>
                <a:ea typeface="Catamaran Light"/>
                <a:cs typeface="Catamaran Light"/>
                <a:sym typeface="Catamaran Light"/>
              </a:rPr>
              <a:t>insatiable</a:t>
            </a:r>
            <a:r>
              <a:rPr lang="es">
                <a:latin typeface="Catamaran Light"/>
                <a:ea typeface="Catamaran Light"/>
                <a:cs typeface="Catamaran Light"/>
                <a:sym typeface="Catamaran Light"/>
              </a:rPr>
              <a:t> model for new data: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The degeneracy of the loss appears when we saturate the replay buffer.</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Reducing the learning rate result in a model that cannot learn from the </a:t>
            </a:r>
            <a:r>
              <a:rPr lang="es">
                <a:latin typeface="Catamaran Light"/>
                <a:ea typeface="Catamaran Light"/>
                <a:cs typeface="Catamaran Light"/>
                <a:sym typeface="Catamaran Light"/>
              </a:rPr>
              <a:t>actual</a:t>
            </a:r>
            <a:r>
              <a:rPr lang="es">
                <a:latin typeface="Catamaran Light"/>
                <a:ea typeface="Catamaran Light"/>
                <a:cs typeface="Catamaran Light"/>
                <a:sym typeface="Catamaran Light"/>
              </a:rPr>
              <a:t> data before the complete substitution of my buffer, so the rewards became near to a sinusoidal curve </a:t>
            </a:r>
            <a:endParaRPr>
              <a:latin typeface="Catamaran Light"/>
              <a:ea typeface="Catamaran Light"/>
              <a:cs typeface="Catamaran Light"/>
              <a:sym typeface="Catamaran Light"/>
            </a:endParaRPr>
          </a:p>
        </p:txBody>
      </p:sp>
      <p:sp>
        <p:nvSpPr>
          <p:cNvPr id="351" name="Google Shape;351;p32"/>
          <p:cNvSpPr txBox="1"/>
          <p:nvPr/>
        </p:nvSpPr>
        <p:spPr>
          <a:xfrm>
            <a:off x="427775" y="364350"/>
            <a:ext cx="47775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Catamaran"/>
                <a:ea typeface="Catamaran"/>
                <a:cs typeface="Catamaran"/>
                <a:sym typeface="Catamaran"/>
              </a:rPr>
              <a:t>Who needs the stronger update? the world or the task specifics?  Overview on the </a:t>
            </a:r>
            <a:r>
              <a:rPr b="1" lang="es">
                <a:latin typeface="Catamaran"/>
                <a:ea typeface="Catamaran"/>
                <a:cs typeface="Catamaran"/>
                <a:sym typeface="Catamaran"/>
              </a:rPr>
              <a:t>learning</a:t>
            </a:r>
            <a:r>
              <a:rPr b="1" lang="es">
                <a:latin typeface="Catamaran"/>
                <a:ea typeface="Catamaran"/>
                <a:cs typeface="Catamaran"/>
                <a:sym typeface="Catamaran"/>
              </a:rPr>
              <a:t> rate and model collapse</a:t>
            </a:r>
            <a:endParaRPr b="1">
              <a:latin typeface="Catamaran"/>
              <a:ea typeface="Catamaran"/>
              <a:cs typeface="Catamaran"/>
              <a:sym typeface="Catamaran"/>
            </a:endParaRPr>
          </a:p>
          <a:p>
            <a:pPr indent="0" lvl="0" marL="0" rtl="0" algn="l">
              <a:spcBef>
                <a:spcPts val="0"/>
              </a:spcBef>
              <a:spcAft>
                <a:spcPts val="0"/>
              </a:spcAft>
              <a:buNone/>
            </a:pPr>
            <a:r>
              <a:t/>
            </a:r>
            <a:endParaRPr b="1">
              <a:latin typeface="Catamaran"/>
              <a:ea typeface="Catamaran"/>
              <a:cs typeface="Catamaran"/>
              <a:sym typeface="Catamaran"/>
            </a:endParaRPr>
          </a:p>
        </p:txBody>
      </p:sp>
      <p:graphicFrame>
        <p:nvGraphicFramePr>
          <p:cNvPr id="352" name="Google Shape;352;p32"/>
          <p:cNvGraphicFramePr/>
          <p:nvPr/>
        </p:nvGraphicFramePr>
        <p:xfrm>
          <a:off x="331825" y="1560925"/>
          <a:ext cx="3000000" cy="3000000"/>
        </p:xfrm>
        <a:graphic>
          <a:graphicData uri="http://schemas.openxmlformats.org/drawingml/2006/table">
            <a:tbl>
              <a:tblPr>
                <a:noFill/>
                <a:tableStyleId>{C025A7D5-955F-41A9-9E9A-DA3FF563593A}</a:tableStyleId>
              </a:tblPr>
              <a:tblGrid>
                <a:gridCol w="1400425"/>
                <a:gridCol w="783325"/>
                <a:gridCol w="3594050"/>
              </a:tblGrid>
              <a:tr h="404875">
                <a:tc>
                  <a:txBody>
                    <a:bodyPr/>
                    <a:lstStyle/>
                    <a:p>
                      <a:pPr indent="0" lvl="0" marL="0" rtl="0" algn="l">
                        <a:spcBef>
                          <a:spcPts val="0"/>
                        </a:spcBef>
                        <a:spcAft>
                          <a:spcPts val="0"/>
                        </a:spcAft>
                        <a:buNone/>
                      </a:pPr>
                      <a:r>
                        <a:rPr lang="es"/>
                        <a:t>LR comparison</a:t>
                      </a:r>
                      <a:endParaRPr/>
                    </a:p>
                  </a:txBody>
                  <a:tcPr marT="91425" marB="91425" marR="91425" marL="91425"/>
                </a:tc>
                <a:tc>
                  <a:txBody>
                    <a:bodyPr/>
                    <a:lstStyle/>
                    <a:p>
                      <a:pPr indent="0" lvl="0" marL="0" rtl="0" algn="l">
                        <a:spcBef>
                          <a:spcPts val="0"/>
                        </a:spcBef>
                        <a:spcAft>
                          <a:spcPts val="0"/>
                        </a:spcAft>
                        <a:buNone/>
                      </a:pPr>
                      <a:r>
                        <a:rPr lang="es"/>
                        <a:t>Stable </a:t>
                      </a:r>
                      <a:endParaRPr/>
                    </a:p>
                  </a:txBody>
                  <a:tcPr marT="91425" marB="91425" marR="91425" marL="91425"/>
                </a:tc>
                <a:tc>
                  <a:txBody>
                    <a:bodyPr/>
                    <a:lstStyle/>
                    <a:p>
                      <a:pPr indent="0" lvl="0" marL="0" rtl="0" algn="l">
                        <a:spcBef>
                          <a:spcPts val="0"/>
                        </a:spcBef>
                        <a:spcAft>
                          <a:spcPts val="0"/>
                        </a:spcAft>
                        <a:buNone/>
                      </a:pPr>
                      <a:r>
                        <a:rPr lang="es"/>
                        <a:t>result </a:t>
                      </a:r>
                      <a:endParaRPr/>
                    </a:p>
                  </a:txBody>
                  <a:tcPr marT="91425" marB="91425" marR="91425" marL="91425"/>
                </a:tc>
              </a:tr>
              <a:tr h="840925">
                <a:tc>
                  <a:txBody>
                    <a:bodyPr/>
                    <a:lstStyle/>
                    <a:p>
                      <a:pPr indent="0" lvl="0" marL="0" rtl="0" algn="l">
                        <a:spcBef>
                          <a:spcPts val="0"/>
                        </a:spcBef>
                        <a:spcAft>
                          <a:spcPts val="0"/>
                        </a:spcAft>
                        <a:buNone/>
                      </a:pPr>
                      <a:r>
                        <a:rPr lang="es"/>
                        <a:t>lr world &gt; lr task</a:t>
                      </a:r>
                      <a:endParaRPr/>
                    </a:p>
                  </a:txBody>
                  <a:tcPr marT="91425" marB="91425" marR="91425" marL="91425"/>
                </a:tc>
                <a:tc>
                  <a:txBody>
                    <a:bodyPr/>
                    <a:lstStyle/>
                    <a:p>
                      <a:pPr indent="0" lvl="0" marL="0" rtl="0" algn="l">
                        <a:spcBef>
                          <a:spcPts val="0"/>
                        </a:spcBef>
                        <a:spcAft>
                          <a:spcPts val="0"/>
                        </a:spcAft>
                        <a:buNone/>
                      </a:pPr>
                      <a:r>
                        <a:rPr lang="es"/>
                        <a:t>yes</a:t>
                      </a:r>
                      <a:endParaRPr/>
                    </a:p>
                  </a:txBody>
                  <a:tcPr marT="91425" marB="91425" marR="91425" marL="91425"/>
                </a:tc>
                <a:tc>
                  <a:txBody>
                    <a:bodyPr/>
                    <a:lstStyle/>
                    <a:p>
                      <a:pPr indent="0" lvl="0" marL="0" rtl="0" algn="l">
                        <a:spcBef>
                          <a:spcPts val="0"/>
                        </a:spcBef>
                        <a:spcAft>
                          <a:spcPts val="0"/>
                        </a:spcAft>
                        <a:buNone/>
                      </a:pPr>
                      <a:r>
                        <a:rPr lang="es"/>
                        <a:t>The task net take too long for learn somethings, as is it now, the framework is useless. In theory, this should be the favourite </a:t>
                      </a:r>
                      <a:r>
                        <a:rPr lang="es"/>
                        <a:t>approach</a:t>
                      </a:r>
                      <a:r>
                        <a:rPr lang="es"/>
                        <a:t> for future train</a:t>
                      </a:r>
                      <a:endParaRPr/>
                    </a:p>
                  </a:txBody>
                  <a:tcPr marT="91425" marB="91425" marR="91425" marL="91425"/>
                </a:tc>
              </a:tr>
              <a:tr h="1058925">
                <a:tc>
                  <a:txBody>
                    <a:bodyPr/>
                    <a:lstStyle/>
                    <a:p>
                      <a:pPr indent="0" lvl="0" marL="0" rtl="0" algn="l">
                        <a:spcBef>
                          <a:spcPts val="0"/>
                        </a:spcBef>
                        <a:spcAft>
                          <a:spcPts val="0"/>
                        </a:spcAft>
                        <a:buNone/>
                      </a:pPr>
                      <a:r>
                        <a:rPr lang="es"/>
                        <a:t>lr task &gt; lr world</a:t>
                      </a:r>
                      <a:endParaRPr/>
                    </a:p>
                  </a:txBody>
                  <a:tcPr marT="91425" marB="91425" marR="91425" marL="91425"/>
                </a:tc>
                <a:tc>
                  <a:txBody>
                    <a:bodyPr/>
                    <a:lstStyle/>
                    <a:p>
                      <a:pPr indent="0" lvl="0" marL="0" rtl="0" algn="l">
                        <a:spcBef>
                          <a:spcPts val="0"/>
                        </a:spcBef>
                        <a:spcAft>
                          <a:spcPts val="0"/>
                        </a:spcAft>
                        <a:buNone/>
                      </a:pPr>
                      <a:r>
                        <a:rPr lang="es"/>
                        <a:t>nope</a:t>
                      </a:r>
                      <a:endParaRPr/>
                    </a:p>
                  </a:txBody>
                  <a:tcPr marT="91425" marB="91425" marR="91425" marL="91425"/>
                </a:tc>
                <a:tc>
                  <a:txBody>
                    <a:bodyPr/>
                    <a:lstStyle/>
                    <a:p>
                      <a:pPr indent="0" lvl="0" marL="0" rtl="0" algn="l">
                        <a:spcBef>
                          <a:spcPts val="0"/>
                        </a:spcBef>
                        <a:spcAft>
                          <a:spcPts val="0"/>
                        </a:spcAft>
                        <a:buNone/>
                      </a:pPr>
                      <a:r>
                        <a:rPr lang="es"/>
                        <a:t>The world is trained over a buffer that is 50 times the task buffer, going </a:t>
                      </a:r>
                      <a:r>
                        <a:rPr lang="es"/>
                        <a:t>aggressively</a:t>
                      </a:r>
                      <a:r>
                        <a:rPr lang="es"/>
                        <a:t> result in a overfitted model and a collapse </a:t>
                      </a:r>
                      <a:endParaRPr/>
                    </a:p>
                  </a:txBody>
                  <a:tcPr marT="91425" marB="91425" marR="91425" marL="91425"/>
                </a:tc>
              </a:tr>
              <a:tr h="622875">
                <a:tc>
                  <a:txBody>
                    <a:bodyPr/>
                    <a:lstStyle/>
                    <a:p>
                      <a:pPr indent="0" lvl="0" marL="0" rtl="0" algn="l">
                        <a:spcBef>
                          <a:spcPts val="0"/>
                        </a:spcBef>
                        <a:spcAft>
                          <a:spcPts val="0"/>
                        </a:spcAft>
                        <a:buNone/>
                      </a:pPr>
                      <a:r>
                        <a:rPr lang="es"/>
                        <a:t>lr task ~ lr world</a:t>
                      </a:r>
                      <a:endParaRPr/>
                    </a:p>
                  </a:txBody>
                  <a:tcPr marT="91425" marB="91425" marR="91425" marL="91425"/>
                </a:tc>
                <a:tc>
                  <a:txBody>
                    <a:bodyPr/>
                    <a:lstStyle/>
                    <a:p>
                      <a:pPr indent="0" lvl="0" marL="0" rtl="0" algn="l">
                        <a:spcBef>
                          <a:spcPts val="0"/>
                        </a:spcBef>
                        <a:spcAft>
                          <a:spcPts val="0"/>
                        </a:spcAft>
                        <a:buNone/>
                      </a:pPr>
                      <a:r>
                        <a:rPr lang="es"/>
                        <a:t>yes</a:t>
                      </a:r>
                      <a:endParaRPr/>
                    </a:p>
                  </a:txBody>
                  <a:tcPr marT="91425" marB="91425" marR="91425" marL="91425"/>
                </a:tc>
                <a:tc>
                  <a:txBody>
                    <a:bodyPr/>
                    <a:lstStyle/>
                    <a:p>
                      <a:pPr indent="0" lvl="0" marL="0" rtl="0" algn="l">
                        <a:spcBef>
                          <a:spcPts val="0"/>
                        </a:spcBef>
                        <a:spcAft>
                          <a:spcPts val="0"/>
                        </a:spcAft>
                        <a:buNone/>
                      </a:pPr>
                      <a:r>
                        <a:rPr lang="es"/>
                        <a:t>Adopted solution, stable and “faster”</a:t>
                      </a:r>
                      <a:endParaRPr/>
                    </a:p>
                  </a:txBody>
                  <a:tcPr marT="91425" marB="91425" marR="91425" marL="91425"/>
                </a:tc>
              </a:tr>
            </a:tbl>
          </a:graphicData>
        </a:graphic>
      </p:graphicFrame>
      <p:pic>
        <p:nvPicPr>
          <p:cNvPr id="353" name="Google Shape;353;p32"/>
          <p:cNvPicPr preferRelativeResize="0"/>
          <p:nvPr/>
        </p:nvPicPr>
        <p:blipFill rotWithShape="1">
          <a:blip r:embed="rId5">
            <a:alphaModFix/>
          </a:blip>
          <a:srcRect b="0" l="0" r="65309" t="50477"/>
          <a:stretch/>
        </p:blipFill>
        <p:spPr>
          <a:xfrm>
            <a:off x="6518425" y="2947800"/>
            <a:ext cx="2256226" cy="1888800"/>
          </a:xfrm>
          <a:prstGeom prst="rect">
            <a:avLst/>
          </a:prstGeom>
          <a:noFill/>
          <a:ln>
            <a:noFill/>
          </a:ln>
        </p:spPr>
      </p:pic>
      <p:sp>
        <p:nvSpPr>
          <p:cNvPr id="354" name="Google Shape;354;p32"/>
          <p:cNvSpPr txBox="1"/>
          <p:nvPr/>
        </p:nvSpPr>
        <p:spPr>
          <a:xfrm>
            <a:off x="5111175" y="247963"/>
            <a:ext cx="20922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Catamaran"/>
                <a:ea typeface="Catamaran"/>
                <a:cs typeface="Catamaran"/>
                <a:sym typeface="Catamaran"/>
              </a:rPr>
              <a:t>EXAMPLE OF MODEL DEGENERACY</a:t>
            </a:r>
            <a:endParaRPr b="1">
              <a:solidFill>
                <a:schemeClr val="lt1"/>
              </a:solidFill>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3"/>
          <p:cNvSpPr/>
          <p:nvPr/>
        </p:nvSpPr>
        <p:spPr>
          <a:xfrm flipH="1">
            <a:off x="50" y="0"/>
            <a:ext cx="8829000" cy="140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33"/>
          <p:cNvPicPr preferRelativeResize="0"/>
          <p:nvPr/>
        </p:nvPicPr>
        <p:blipFill rotWithShape="1">
          <a:blip r:embed="rId3">
            <a:alphaModFix/>
          </a:blip>
          <a:srcRect b="0" l="0" r="70882" t="0"/>
          <a:stretch/>
        </p:blipFill>
        <p:spPr>
          <a:xfrm>
            <a:off x="148975" y="1123150"/>
            <a:ext cx="1467077" cy="3480600"/>
          </a:xfrm>
          <a:prstGeom prst="rect">
            <a:avLst/>
          </a:prstGeom>
          <a:noFill/>
          <a:ln>
            <a:noFill/>
          </a:ln>
        </p:spPr>
      </p:pic>
      <p:pic>
        <p:nvPicPr>
          <p:cNvPr id="361" name="Google Shape;361;p33"/>
          <p:cNvPicPr preferRelativeResize="0"/>
          <p:nvPr/>
        </p:nvPicPr>
        <p:blipFill rotWithShape="1">
          <a:blip r:embed="rId3">
            <a:alphaModFix/>
          </a:blip>
          <a:srcRect b="0" l="77414" r="0" t="0"/>
          <a:stretch/>
        </p:blipFill>
        <p:spPr>
          <a:xfrm>
            <a:off x="1616024" y="1123150"/>
            <a:ext cx="1137977" cy="3480600"/>
          </a:xfrm>
          <a:prstGeom prst="rect">
            <a:avLst/>
          </a:prstGeom>
          <a:noFill/>
          <a:ln>
            <a:noFill/>
          </a:ln>
        </p:spPr>
      </p:pic>
      <p:pic>
        <p:nvPicPr>
          <p:cNvPr id="362" name="Google Shape;362;p33"/>
          <p:cNvPicPr preferRelativeResize="0"/>
          <p:nvPr/>
        </p:nvPicPr>
        <p:blipFill rotWithShape="1">
          <a:blip r:embed="rId4">
            <a:alphaModFix/>
          </a:blip>
          <a:srcRect b="0" l="1529" r="68486" t="0"/>
          <a:stretch/>
        </p:blipFill>
        <p:spPr>
          <a:xfrm>
            <a:off x="5882925" y="1029150"/>
            <a:ext cx="1441110" cy="3676650"/>
          </a:xfrm>
          <a:prstGeom prst="rect">
            <a:avLst/>
          </a:prstGeom>
          <a:noFill/>
          <a:ln>
            <a:noFill/>
          </a:ln>
        </p:spPr>
      </p:pic>
      <p:pic>
        <p:nvPicPr>
          <p:cNvPr id="363" name="Google Shape;363;p33"/>
          <p:cNvPicPr preferRelativeResize="0"/>
          <p:nvPr/>
        </p:nvPicPr>
        <p:blipFill rotWithShape="1">
          <a:blip r:embed="rId4">
            <a:alphaModFix/>
          </a:blip>
          <a:srcRect b="0" l="73993" r="0" t="0"/>
          <a:stretch/>
        </p:blipFill>
        <p:spPr>
          <a:xfrm>
            <a:off x="7324035" y="1029150"/>
            <a:ext cx="1249889" cy="3676650"/>
          </a:xfrm>
          <a:prstGeom prst="rect">
            <a:avLst/>
          </a:prstGeom>
          <a:noFill/>
          <a:ln>
            <a:noFill/>
          </a:ln>
        </p:spPr>
      </p:pic>
      <p:sp>
        <p:nvSpPr>
          <p:cNvPr id="364" name="Google Shape;364;p33"/>
          <p:cNvSpPr txBox="1"/>
          <p:nvPr/>
        </p:nvSpPr>
        <p:spPr>
          <a:xfrm>
            <a:off x="2933050" y="1327250"/>
            <a:ext cx="2452800" cy="30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If the loss increase, can be only for error prediction, and an error can derive from the fact that the network if face off new state and transition, that was not part of the original dataset.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In a certain sense, the exploration is </a:t>
            </a:r>
            <a:r>
              <a:rPr lang="es">
                <a:latin typeface="Catamaran Light"/>
                <a:ea typeface="Catamaran Light"/>
                <a:cs typeface="Catamaran Light"/>
                <a:sym typeface="Catamaran Light"/>
              </a:rPr>
              <a:t>confirmed</a:t>
            </a:r>
            <a:r>
              <a:rPr lang="es">
                <a:latin typeface="Catamaran Light"/>
                <a:ea typeface="Catamaran Light"/>
                <a:cs typeface="Catamaran Light"/>
                <a:sym typeface="Catamaran Light"/>
              </a:rPr>
              <a:t>. It’s the model that overfit and cannot be considered </a:t>
            </a:r>
            <a:r>
              <a:rPr lang="es">
                <a:latin typeface="Catamaran Light"/>
                <a:ea typeface="Catamaran Light"/>
                <a:cs typeface="Catamaran Light"/>
                <a:sym typeface="Catamaran Light"/>
              </a:rPr>
              <a:t>useful</a:t>
            </a:r>
            <a:r>
              <a:rPr lang="es">
                <a:latin typeface="Catamaran Light"/>
                <a:ea typeface="Catamaran Light"/>
                <a:cs typeface="Catamaran Light"/>
                <a:sym typeface="Catamaran Light"/>
              </a:rPr>
              <a:t> for the Q_funct estimation</a:t>
            </a:r>
            <a:endParaRPr>
              <a:latin typeface="Catamaran Light"/>
              <a:ea typeface="Catamaran Light"/>
              <a:cs typeface="Catamaran Light"/>
              <a:sym typeface="Catamaran Light"/>
            </a:endParaRPr>
          </a:p>
        </p:txBody>
      </p:sp>
      <p:sp>
        <p:nvSpPr>
          <p:cNvPr id="365" name="Google Shape;365;p33"/>
          <p:cNvSpPr txBox="1"/>
          <p:nvPr/>
        </p:nvSpPr>
        <p:spPr>
          <a:xfrm>
            <a:off x="2754000" y="253575"/>
            <a:ext cx="28848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1"/>
                </a:solidFill>
                <a:latin typeface="Catamaran"/>
                <a:ea typeface="Catamaran"/>
                <a:cs typeface="Catamaran"/>
                <a:sym typeface="Catamaran"/>
              </a:rPr>
              <a:t>What is mean that the model “collapse”? </a:t>
            </a:r>
            <a:endParaRPr b="1" sz="1600">
              <a:solidFill>
                <a:schemeClr val="lt1"/>
              </a:solidFill>
              <a:latin typeface="Catamaran"/>
              <a:ea typeface="Catamaran"/>
              <a:cs typeface="Catamaran"/>
              <a:sym typeface="Catamaran"/>
            </a:endParaRPr>
          </a:p>
          <a:p>
            <a:pPr indent="0" lvl="0" marL="0" rtl="0" algn="l">
              <a:spcBef>
                <a:spcPts val="0"/>
              </a:spcBef>
              <a:spcAft>
                <a:spcPts val="0"/>
              </a:spcAft>
              <a:buNone/>
            </a:pPr>
            <a:r>
              <a:t/>
            </a:r>
            <a:endParaRPr sz="1600">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idx="9" type="ctrTitle"/>
          </p:nvPr>
        </p:nvSpPr>
        <p:spPr>
          <a:xfrm>
            <a:off x="393325" y="79375"/>
            <a:ext cx="3639300" cy="221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Put some bias on the data:</a:t>
            </a:r>
            <a:endParaRPr/>
          </a:p>
          <a:p>
            <a:pPr indent="0" lvl="0" marL="0" rtl="0" algn="l">
              <a:spcBef>
                <a:spcPts val="0"/>
              </a:spcBef>
              <a:spcAft>
                <a:spcPts val="0"/>
              </a:spcAft>
              <a:buNone/>
            </a:pPr>
            <a:r>
              <a:rPr lang="es"/>
              <a:t>Complete transition buffer</a:t>
            </a:r>
            <a:endParaRPr/>
          </a:p>
        </p:txBody>
      </p:sp>
      <p:pic>
        <p:nvPicPr>
          <p:cNvPr id="371" name="Google Shape;371;p34"/>
          <p:cNvPicPr preferRelativeResize="0"/>
          <p:nvPr/>
        </p:nvPicPr>
        <p:blipFill>
          <a:blip r:embed="rId3">
            <a:alphaModFix amt="30000"/>
          </a:blip>
          <a:stretch>
            <a:fillRect/>
          </a:stretch>
        </p:blipFill>
        <p:spPr>
          <a:xfrm>
            <a:off x="0" y="2541925"/>
            <a:ext cx="8122675" cy="2519525"/>
          </a:xfrm>
          <a:prstGeom prst="rect">
            <a:avLst/>
          </a:prstGeom>
          <a:noFill/>
          <a:ln>
            <a:noFill/>
          </a:ln>
        </p:spPr>
      </p:pic>
      <p:pic>
        <p:nvPicPr>
          <p:cNvPr id="372" name="Google Shape;372;p34"/>
          <p:cNvPicPr preferRelativeResize="0"/>
          <p:nvPr/>
        </p:nvPicPr>
        <p:blipFill>
          <a:blip r:embed="rId4">
            <a:alphaModFix/>
          </a:blip>
          <a:stretch>
            <a:fillRect/>
          </a:stretch>
        </p:blipFill>
        <p:spPr>
          <a:xfrm>
            <a:off x="4552838" y="1772625"/>
            <a:ext cx="3823674" cy="3256425"/>
          </a:xfrm>
          <a:prstGeom prst="rect">
            <a:avLst/>
          </a:prstGeom>
          <a:noFill/>
          <a:ln>
            <a:noFill/>
          </a:ln>
        </p:spPr>
      </p:pic>
      <p:sp>
        <p:nvSpPr>
          <p:cNvPr id="373" name="Google Shape;373;p34"/>
          <p:cNvSpPr txBox="1"/>
          <p:nvPr/>
        </p:nvSpPr>
        <p:spPr>
          <a:xfrm>
            <a:off x="486175" y="2069550"/>
            <a:ext cx="3223200" cy="13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Using also the transition from the solved task (using real dynamic and the cem) we see this behaviour in the net:</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The loss start higher, because for now the data in the buffer has higher variance . So it’s difficult to learn as task. The extra variance is reflected in the variance of the predicted rewards, that decrease very fast.</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when the buffer is totally substitute, we see a </a:t>
            </a:r>
            <a:r>
              <a:rPr lang="es">
                <a:latin typeface="Catamaran Light"/>
                <a:ea typeface="Catamaran Light"/>
                <a:cs typeface="Catamaran Light"/>
                <a:sym typeface="Catamaran Light"/>
              </a:rPr>
              <a:t>improvement</a:t>
            </a:r>
            <a:r>
              <a:rPr lang="es">
                <a:latin typeface="Catamaran Light"/>
                <a:ea typeface="Catamaran Light"/>
                <a:cs typeface="Catamaran Light"/>
                <a:sym typeface="Catamaran Light"/>
              </a:rPr>
              <a:t> of the system, but still cannot grow </a:t>
            </a:r>
            <a:endParaRPr>
              <a:latin typeface="Catamaran Light"/>
              <a:ea typeface="Catamaran Light"/>
              <a:cs typeface="Catamaran Light"/>
              <a:sym typeface="Catamaran Light"/>
            </a:endParaRPr>
          </a:p>
        </p:txBody>
      </p:sp>
      <p:pic>
        <p:nvPicPr>
          <p:cNvPr id="374" name="Google Shape;374;p34"/>
          <p:cNvPicPr preferRelativeResize="0"/>
          <p:nvPr/>
        </p:nvPicPr>
        <p:blipFill rotWithShape="1">
          <a:blip r:embed="rId5">
            <a:alphaModFix/>
          </a:blip>
          <a:srcRect b="6223" l="11229" r="12428" t="4491"/>
          <a:stretch/>
        </p:blipFill>
        <p:spPr>
          <a:xfrm>
            <a:off x="6072425" y="115450"/>
            <a:ext cx="2515151" cy="1657175"/>
          </a:xfrm>
          <a:prstGeom prst="rect">
            <a:avLst/>
          </a:prstGeom>
          <a:noFill/>
          <a:ln>
            <a:noFill/>
          </a:ln>
        </p:spPr>
      </p:pic>
      <p:sp>
        <p:nvSpPr>
          <p:cNvPr id="375" name="Google Shape;375;p34"/>
          <p:cNvSpPr/>
          <p:nvPr/>
        </p:nvSpPr>
        <p:spPr>
          <a:xfrm flipH="1">
            <a:off x="4246525" y="1286875"/>
            <a:ext cx="4839000" cy="120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txBox="1"/>
          <p:nvPr/>
        </p:nvSpPr>
        <p:spPr>
          <a:xfrm>
            <a:off x="4387925" y="1512700"/>
            <a:ext cx="4248900" cy="15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Catamaran Light"/>
                <a:ea typeface="Catamaran Light"/>
                <a:cs typeface="Catamaran Light"/>
                <a:sym typeface="Catamaran Light"/>
              </a:rPr>
              <a:t>This can be improve by a </a:t>
            </a:r>
            <a:r>
              <a:rPr b="1" lang="es">
                <a:solidFill>
                  <a:schemeClr val="lt1"/>
                </a:solidFill>
                <a:latin typeface="Catamaran"/>
                <a:ea typeface="Catamaran"/>
                <a:cs typeface="Catamaran"/>
                <a:sym typeface="Catamaran"/>
              </a:rPr>
              <a:t>prioritize buffer</a:t>
            </a:r>
            <a:r>
              <a:rPr lang="es">
                <a:solidFill>
                  <a:schemeClr val="lt1"/>
                </a:solidFill>
                <a:latin typeface="Catamaran Light"/>
                <a:ea typeface="Catamaran Light"/>
                <a:cs typeface="Catamaran Light"/>
                <a:sym typeface="Catamaran Light"/>
              </a:rPr>
              <a:t>, but i choose to keep this result. Indeed, in the original code, </a:t>
            </a:r>
            <a:r>
              <a:rPr b="1" lang="es">
                <a:solidFill>
                  <a:schemeClr val="lt1"/>
                </a:solidFill>
                <a:latin typeface="Catamaran"/>
                <a:ea typeface="Catamaran"/>
                <a:cs typeface="Catamaran"/>
                <a:sym typeface="Catamaran"/>
              </a:rPr>
              <a:t>the buffer doesn’t have any mechanism for this</a:t>
            </a:r>
            <a:endParaRPr b="1">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5"/>
          <p:cNvPicPr preferRelativeResize="0"/>
          <p:nvPr/>
        </p:nvPicPr>
        <p:blipFill>
          <a:blip r:embed="rId3">
            <a:alphaModFix amt="30000"/>
          </a:blip>
          <a:stretch>
            <a:fillRect/>
          </a:stretch>
        </p:blipFill>
        <p:spPr>
          <a:xfrm>
            <a:off x="416725" y="2465412"/>
            <a:ext cx="8122675" cy="2519525"/>
          </a:xfrm>
          <a:prstGeom prst="rect">
            <a:avLst/>
          </a:prstGeom>
          <a:noFill/>
          <a:ln>
            <a:noFill/>
          </a:ln>
        </p:spPr>
      </p:pic>
      <p:sp>
        <p:nvSpPr>
          <p:cNvPr id="382" name="Google Shape;382;p35"/>
          <p:cNvSpPr txBox="1"/>
          <p:nvPr/>
        </p:nvSpPr>
        <p:spPr>
          <a:xfrm>
            <a:off x="640075" y="1312052"/>
            <a:ext cx="4422300" cy="29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By exclusion, the real problem:</a:t>
            </a:r>
            <a:r>
              <a:rPr b="1" lang="es">
                <a:latin typeface="Catamaran"/>
                <a:ea typeface="Catamaran"/>
                <a:cs typeface="Catamaran"/>
                <a:sym typeface="Catamaran"/>
              </a:rPr>
              <a:t> the variance in the rewards. </a:t>
            </a:r>
            <a:endParaRPr b="1">
              <a:latin typeface="Catamaran"/>
              <a:ea typeface="Catamaran"/>
              <a:cs typeface="Catamaran"/>
              <a:sym typeface="Catamaran"/>
            </a:endParaRPr>
          </a:p>
          <a:p>
            <a:pPr indent="0" lvl="0" marL="0" rtl="0" algn="l">
              <a:spcBef>
                <a:spcPts val="0"/>
              </a:spcBef>
              <a:spcAft>
                <a:spcPts val="0"/>
              </a:spcAft>
              <a:buNone/>
            </a:pPr>
            <a:r>
              <a:t/>
            </a:r>
            <a:endParaRPr b="1">
              <a:latin typeface="Catamaran"/>
              <a:ea typeface="Catamaran"/>
              <a:cs typeface="Catamaran"/>
              <a:sym typeface="Catamaran"/>
            </a:endParaRPr>
          </a:p>
          <a:p>
            <a:pPr indent="0" lvl="0" marL="0" rtl="0" algn="l">
              <a:spcBef>
                <a:spcPts val="0"/>
              </a:spcBef>
              <a:spcAft>
                <a:spcPts val="0"/>
              </a:spcAft>
              <a:buNone/>
            </a:pPr>
            <a:r>
              <a:rPr b="1" lang="es">
                <a:latin typeface="Catamaran"/>
                <a:ea typeface="Catamaran"/>
                <a:cs typeface="Catamaran"/>
                <a:sym typeface="Catamaran"/>
              </a:rPr>
              <a:t>With a big variance on the reward </a:t>
            </a:r>
            <a:r>
              <a:rPr b="1" lang="es">
                <a:latin typeface="Catamaran"/>
                <a:ea typeface="Catamaran"/>
                <a:cs typeface="Catamaran"/>
                <a:sym typeface="Catamaran"/>
              </a:rPr>
              <a:t>estimation</a:t>
            </a:r>
            <a:r>
              <a:rPr b="1" lang="es">
                <a:latin typeface="Catamaran"/>
                <a:ea typeface="Catamaran"/>
                <a:cs typeface="Catamaran"/>
                <a:sym typeface="Catamaran"/>
              </a:rPr>
              <a:t>, the planner and the cem opt cannot really solve nothing.</a:t>
            </a:r>
            <a:endParaRPr b="1">
              <a:latin typeface="Catamaran"/>
              <a:ea typeface="Catamaran"/>
              <a:cs typeface="Catamaran"/>
              <a:sym typeface="Catamaran"/>
            </a:endParaRPr>
          </a:p>
          <a:p>
            <a:pPr indent="0" lvl="0" marL="0" rtl="0" algn="l">
              <a:spcBef>
                <a:spcPts val="0"/>
              </a:spcBef>
              <a:spcAft>
                <a:spcPts val="0"/>
              </a:spcAft>
              <a:buNone/>
            </a:pPr>
            <a:r>
              <a:t/>
            </a:r>
            <a:endParaRPr b="1">
              <a:latin typeface="Catamaran"/>
              <a:ea typeface="Catamaran"/>
              <a:cs typeface="Catamaran"/>
              <a:sym typeface="Catamaran"/>
            </a:endParaRPr>
          </a:p>
          <a:p>
            <a:pPr indent="0" lvl="0" marL="0" rtl="0" algn="l">
              <a:spcBef>
                <a:spcPts val="0"/>
              </a:spcBef>
              <a:spcAft>
                <a:spcPts val="0"/>
              </a:spcAft>
              <a:buNone/>
            </a:pPr>
            <a:r>
              <a:rPr lang="es">
                <a:latin typeface="Catamaran Light"/>
                <a:ea typeface="Catamaran Light"/>
                <a:cs typeface="Catamaran Light"/>
                <a:sym typeface="Catamaran Light"/>
              </a:rPr>
              <a:t>A “good” result that i got: The reward loss landscape using the original implementation is the same of mine.</a:t>
            </a:r>
            <a:endParaRPr>
              <a:latin typeface="Catamaran Light"/>
              <a:ea typeface="Catamaran Light"/>
              <a:cs typeface="Catamaran Light"/>
              <a:sym typeface="Catamaran Light"/>
            </a:endParaRPr>
          </a:p>
        </p:txBody>
      </p:sp>
      <p:pic>
        <p:nvPicPr>
          <p:cNvPr id="383" name="Google Shape;383;p35"/>
          <p:cNvPicPr preferRelativeResize="0"/>
          <p:nvPr/>
        </p:nvPicPr>
        <p:blipFill rotWithShape="1">
          <a:blip r:embed="rId4">
            <a:alphaModFix/>
          </a:blip>
          <a:srcRect b="0" l="0" r="0" t="0"/>
          <a:stretch/>
        </p:blipFill>
        <p:spPr>
          <a:xfrm>
            <a:off x="875825" y="3342150"/>
            <a:ext cx="2531024" cy="1537775"/>
          </a:xfrm>
          <a:prstGeom prst="rect">
            <a:avLst/>
          </a:prstGeom>
          <a:noFill/>
          <a:ln>
            <a:noFill/>
          </a:ln>
        </p:spPr>
      </p:pic>
      <p:sp>
        <p:nvSpPr>
          <p:cNvPr id="384" name="Google Shape;384;p35"/>
          <p:cNvSpPr txBox="1"/>
          <p:nvPr/>
        </p:nvSpPr>
        <p:spPr>
          <a:xfrm>
            <a:off x="582950" y="179275"/>
            <a:ext cx="4917000" cy="10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latin typeface="Catamaran"/>
                <a:ea typeface="Catamaran"/>
                <a:cs typeface="Catamaran"/>
                <a:sym typeface="Catamaran"/>
              </a:rPr>
              <a:t>Final Result</a:t>
            </a:r>
            <a:r>
              <a:rPr lang="es">
                <a:latin typeface="Catamaran Light"/>
                <a:ea typeface="Catamaran Light"/>
                <a:cs typeface="Catamaran Light"/>
                <a:sym typeface="Catamaran Light"/>
              </a:rPr>
              <a:t>: The </a:t>
            </a:r>
            <a:r>
              <a:rPr b="1" lang="es">
                <a:latin typeface="Catamaran"/>
                <a:ea typeface="Catamaran"/>
                <a:cs typeface="Catamaran"/>
                <a:sym typeface="Catamaran"/>
              </a:rPr>
              <a:t>system is capable to understand the right direction</a:t>
            </a:r>
            <a:r>
              <a:rPr lang="es">
                <a:latin typeface="Catamaran Light"/>
                <a:ea typeface="Catamaran Light"/>
                <a:cs typeface="Catamaran Light"/>
                <a:sym typeface="Catamaran Light"/>
              </a:rPr>
              <a:t>, but cannot really reach good performance and we face a </a:t>
            </a:r>
            <a:r>
              <a:rPr b="1" lang="es">
                <a:latin typeface="Catamaran"/>
                <a:ea typeface="Catamaran"/>
                <a:cs typeface="Catamaran"/>
                <a:sym typeface="Catamaran"/>
              </a:rPr>
              <a:t>drop on the reward</a:t>
            </a:r>
            <a:endParaRPr b="1">
              <a:latin typeface="Catamaran"/>
              <a:ea typeface="Catamaran"/>
              <a:cs typeface="Catamaran"/>
              <a:sym typeface="Catamaran"/>
            </a:endParaRPr>
          </a:p>
        </p:txBody>
      </p:sp>
      <p:pic>
        <p:nvPicPr>
          <p:cNvPr id="385" name="Google Shape;385;p35"/>
          <p:cNvPicPr preferRelativeResize="0"/>
          <p:nvPr/>
        </p:nvPicPr>
        <p:blipFill>
          <a:blip r:embed="rId5">
            <a:alphaModFix/>
          </a:blip>
          <a:stretch>
            <a:fillRect/>
          </a:stretch>
        </p:blipFill>
        <p:spPr>
          <a:xfrm>
            <a:off x="5672950" y="425050"/>
            <a:ext cx="2745000" cy="4559875"/>
          </a:xfrm>
          <a:prstGeom prst="rect">
            <a:avLst/>
          </a:prstGeom>
          <a:noFill/>
          <a:ln>
            <a:noFill/>
          </a:ln>
        </p:spPr>
      </p:pic>
      <p:sp>
        <p:nvSpPr>
          <p:cNvPr id="386" name="Google Shape;386;p35"/>
          <p:cNvSpPr txBox="1"/>
          <p:nvPr/>
        </p:nvSpPr>
        <p:spPr>
          <a:xfrm>
            <a:off x="5672950" y="2831900"/>
            <a:ext cx="271800" cy="16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Rewards</a:t>
            </a:r>
            <a:endParaRPr>
              <a:latin typeface="Catamaran Light"/>
              <a:ea typeface="Catamaran Light"/>
              <a:cs typeface="Catamaran Light"/>
              <a:sym typeface="Catamaran Light"/>
            </a:endParaRPr>
          </a:p>
        </p:txBody>
      </p:sp>
      <p:sp>
        <p:nvSpPr>
          <p:cNvPr id="387" name="Google Shape;387;p35"/>
          <p:cNvSpPr txBox="1"/>
          <p:nvPr/>
        </p:nvSpPr>
        <p:spPr>
          <a:xfrm>
            <a:off x="5672950" y="855900"/>
            <a:ext cx="271800" cy="16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Loss</a:t>
            </a:r>
            <a:endParaRPr>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p:nvPr/>
        </p:nvSpPr>
        <p:spPr>
          <a:xfrm>
            <a:off x="0" y="0"/>
            <a:ext cx="3756300" cy="139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36"/>
          <p:cNvPicPr preferRelativeResize="0"/>
          <p:nvPr/>
        </p:nvPicPr>
        <p:blipFill>
          <a:blip r:embed="rId3">
            <a:alphaModFix amt="60000"/>
          </a:blip>
          <a:stretch>
            <a:fillRect/>
          </a:stretch>
        </p:blipFill>
        <p:spPr>
          <a:xfrm>
            <a:off x="4895550" y="0"/>
            <a:ext cx="4248451" cy="4248451"/>
          </a:xfrm>
          <a:prstGeom prst="rect">
            <a:avLst/>
          </a:prstGeom>
          <a:noFill/>
          <a:ln>
            <a:noFill/>
          </a:ln>
        </p:spPr>
      </p:pic>
      <p:pic>
        <p:nvPicPr>
          <p:cNvPr id="394" name="Google Shape;394;p36"/>
          <p:cNvPicPr preferRelativeResize="0"/>
          <p:nvPr/>
        </p:nvPicPr>
        <p:blipFill>
          <a:blip r:embed="rId4">
            <a:alphaModFix amt="30000"/>
          </a:blip>
          <a:stretch>
            <a:fillRect/>
          </a:stretch>
        </p:blipFill>
        <p:spPr>
          <a:xfrm>
            <a:off x="2849050" y="122525"/>
            <a:ext cx="6343650" cy="2863975"/>
          </a:xfrm>
          <a:prstGeom prst="rect">
            <a:avLst/>
          </a:prstGeom>
          <a:noFill/>
          <a:ln>
            <a:noFill/>
          </a:ln>
        </p:spPr>
      </p:pic>
      <p:sp>
        <p:nvSpPr>
          <p:cNvPr id="395" name="Google Shape;395;p36"/>
          <p:cNvSpPr txBox="1"/>
          <p:nvPr/>
        </p:nvSpPr>
        <p:spPr>
          <a:xfrm>
            <a:off x="215275" y="454975"/>
            <a:ext cx="3346800" cy="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Catamaran"/>
                <a:ea typeface="Catamaran"/>
                <a:cs typeface="Catamaran"/>
                <a:sym typeface="Catamaran"/>
              </a:rPr>
              <a:t>Future upgrade and possible research topic: </a:t>
            </a:r>
            <a:endParaRPr b="1" sz="1800">
              <a:latin typeface="Catamaran"/>
              <a:ea typeface="Catamaran"/>
              <a:cs typeface="Catamaran"/>
              <a:sym typeface="Catamaran"/>
            </a:endParaRPr>
          </a:p>
          <a:p>
            <a:pPr indent="0" lvl="0" marL="0" rtl="0" algn="l">
              <a:spcBef>
                <a:spcPts val="0"/>
              </a:spcBef>
              <a:spcAft>
                <a:spcPts val="0"/>
              </a:spcAft>
              <a:buNone/>
            </a:pPr>
            <a:r>
              <a:t/>
            </a:r>
            <a:endParaRPr sz="1600">
              <a:latin typeface="Catamaran Light"/>
              <a:ea typeface="Catamaran Light"/>
              <a:cs typeface="Catamaran Light"/>
              <a:sym typeface="Catamaran Light"/>
            </a:endParaRPr>
          </a:p>
        </p:txBody>
      </p:sp>
      <p:sp>
        <p:nvSpPr>
          <p:cNvPr id="396" name="Google Shape;396;p36"/>
          <p:cNvSpPr txBox="1"/>
          <p:nvPr/>
        </p:nvSpPr>
        <p:spPr>
          <a:xfrm flipH="1">
            <a:off x="215275" y="2929400"/>
            <a:ext cx="43779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u="sng">
                <a:solidFill>
                  <a:schemeClr val="hlink"/>
                </a:solidFill>
                <a:latin typeface="Livvic"/>
                <a:ea typeface="Livvic"/>
                <a:cs typeface="Livvic"/>
                <a:sym typeface="Livvic"/>
                <a:hlinkClick r:id="rId5"/>
              </a:rPr>
              <a:t>Entezari et al. (2021)</a:t>
            </a:r>
            <a:r>
              <a:rPr b="1" lang="es" sz="1300">
                <a:latin typeface="Livvic"/>
                <a:ea typeface="Livvic"/>
                <a:cs typeface="Livvic"/>
                <a:sym typeface="Livvic"/>
              </a:rPr>
              <a:t> conjecture</a:t>
            </a:r>
            <a:r>
              <a:rPr lang="es" sz="1300">
                <a:latin typeface="Livvic"/>
                <a:ea typeface="Livvic"/>
                <a:cs typeface="Livvic"/>
                <a:sym typeface="Livvic"/>
              </a:rPr>
              <a:t> that if permutation invariance is taken into account, then </a:t>
            </a:r>
            <a:r>
              <a:rPr b="1" lang="es" sz="1300">
                <a:latin typeface="Livvic"/>
                <a:ea typeface="Livvic"/>
                <a:cs typeface="Livvic"/>
                <a:sym typeface="Livvic"/>
              </a:rPr>
              <a:t>all  SGD solutions become linearly mode connected </a:t>
            </a:r>
            <a:r>
              <a:rPr lang="es" sz="1300">
                <a:latin typeface="Livvic"/>
                <a:ea typeface="Livvic"/>
                <a:cs typeface="Livvic"/>
                <a:sym typeface="Livvic"/>
              </a:rPr>
              <a:t>(</a:t>
            </a:r>
            <a:r>
              <a:rPr lang="es" sz="1300">
                <a:latin typeface="Livvic"/>
                <a:ea typeface="Livvic"/>
                <a:cs typeface="Livvic"/>
                <a:sym typeface="Livvic"/>
              </a:rPr>
              <a:t>for a sufficiently wide network trained on the same task)</a:t>
            </a:r>
            <a:r>
              <a:rPr lang="es" sz="1300">
                <a:latin typeface="Livvic"/>
                <a:ea typeface="Livvic"/>
                <a:cs typeface="Livvic"/>
                <a:sym typeface="Livvic"/>
              </a:rPr>
              <a:t>, i.e., have no barrier between them.</a:t>
            </a:r>
            <a:endParaRPr sz="1300">
              <a:latin typeface="Livvic"/>
              <a:ea typeface="Livvic"/>
              <a:cs typeface="Livvic"/>
              <a:sym typeface="Livvic"/>
            </a:endParaRPr>
          </a:p>
          <a:p>
            <a:pPr indent="0" lvl="0" marL="0" rtl="0" algn="l">
              <a:spcBef>
                <a:spcPts val="0"/>
              </a:spcBef>
              <a:spcAft>
                <a:spcPts val="0"/>
              </a:spcAft>
              <a:buNone/>
            </a:pPr>
            <a:r>
              <a:rPr lang="es" sz="1300">
                <a:latin typeface="Livvic"/>
                <a:ea typeface="Livvic"/>
                <a:cs typeface="Livvic"/>
                <a:sym typeface="Livvic"/>
              </a:rPr>
              <a:t>For a interactive introduction to </a:t>
            </a:r>
            <a:r>
              <a:rPr lang="es" sz="1300">
                <a:latin typeface="Livvic"/>
                <a:ea typeface="Livvic"/>
                <a:cs typeface="Livvic"/>
                <a:sym typeface="Livvic"/>
              </a:rPr>
              <a:t>the</a:t>
            </a:r>
            <a:r>
              <a:rPr lang="es" sz="1300">
                <a:latin typeface="Livvic"/>
                <a:ea typeface="Livvic"/>
                <a:cs typeface="Livvic"/>
                <a:sym typeface="Livvic"/>
              </a:rPr>
              <a:t> topic, see </a:t>
            </a:r>
            <a:r>
              <a:rPr lang="es" sz="1300" u="sng">
                <a:solidFill>
                  <a:schemeClr val="dk1"/>
                </a:solidFill>
                <a:latin typeface="Livvic"/>
                <a:ea typeface="Livvic"/>
                <a:cs typeface="Livvic"/>
                <a:sym typeface="Livvic"/>
                <a:hlinkClick r:id="rId6">
                  <a:extLst>
                    <a:ext uri="{A12FA001-AC4F-418D-AE19-62706E023703}">
                      <ahyp:hlinkClr val="tx"/>
                    </a:ext>
                  </a:extLst>
                </a:hlinkClick>
              </a:rPr>
              <a:t>here</a:t>
            </a:r>
            <a:r>
              <a:rPr lang="es" sz="1300">
                <a:latin typeface="Livvic"/>
                <a:ea typeface="Livvic"/>
                <a:cs typeface="Livvic"/>
                <a:sym typeface="Livvic"/>
              </a:rPr>
              <a:t>.</a:t>
            </a:r>
            <a:endParaRPr sz="1300">
              <a:latin typeface="Livvic"/>
              <a:ea typeface="Livvic"/>
              <a:cs typeface="Livvic"/>
              <a:sym typeface="Livvic"/>
            </a:endParaRPr>
          </a:p>
          <a:p>
            <a:pPr indent="0" lvl="0" marL="0" rtl="0" algn="l">
              <a:spcBef>
                <a:spcPts val="0"/>
              </a:spcBef>
              <a:spcAft>
                <a:spcPts val="0"/>
              </a:spcAft>
              <a:buNone/>
            </a:pPr>
            <a:r>
              <a:rPr b="1" lang="es" sz="1300">
                <a:latin typeface="Livvic"/>
                <a:ea typeface="Livvic"/>
                <a:cs typeface="Livvic"/>
                <a:sym typeface="Livvic"/>
              </a:rPr>
              <a:t>It’s my personal opinion that the same confidence coefficient can be used for optimal merging between the World-Model and a specific task dynamic</a:t>
            </a:r>
            <a:endParaRPr b="1" sz="1300">
              <a:latin typeface="Livvic"/>
              <a:ea typeface="Livvic"/>
              <a:cs typeface="Livvic"/>
              <a:sym typeface="Livvic"/>
            </a:endParaRPr>
          </a:p>
        </p:txBody>
      </p:sp>
      <p:sp>
        <p:nvSpPr>
          <p:cNvPr id="397" name="Google Shape;397;p36"/>
          <p:cNvSpPr txBox="1"/>
          <p:nvPr/>
        </p:nvSpPr>
        <p:spPr>
          <a:xfrm>
            <a:off x="195775" y="1534225"/>
            <a:ext cx="4416900" cy="1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latin typeface="Livvic"/>
                <a:ea typeface="Livvic"/>
                <a:cs typeface="Livvic"/>
                <a:sym typeface="Livvic"/>
              </a:rPr>
              <a:t>We have seen the VBLRL algorithm, this learn to solve the task sequentially. The same paper propose a </a:t>
            </a:r>
            <a:r>
              <a:rPr b="1" lang="es" sz="1300">
                <a:latin typeface="Livvic"/>
                <a:ea typeface="Livvic"/>
                <a:cs typeface="Livvic"/>
                <a:sym typeface="Livvic"/>
              </a:rPr>
              <a:t>Backward version,</a:t>
            </a:r>
            <a:r>
              <a:rPr lang="es" sz="1300">
                <a:latin typeface="Livvic"/>
                <a:ea typeface="Livvic"/>
                <a:cs typeface="Livvic"/>
                <a:sym typeface="Livvic"/>
              </a:rPr>
              <a:t> where the </a:t>
            </a:r>
            <a:r>
              <a:rPr lang="es" sz="1300">
                <a:latin typeface="Livvic"/>
                <a:ea typeface="Livvic"/>
                <a:cs typeface="Livvic"/>
                <a:sym typeface="Livvic"/>
              </a:rPr>
              <a:t>system</a:t>
            </a:r>
            <a:r>
              <a:rPr lang="es" sz="1300">
                <a:latin typeface="Livvic"/>
                <a:ea typeface="Livvic"/>
                <a:cs typeface="Livvic"/>
                <a:sym typeface="Livvic"/>
              </a:rPr>
              <a:t> extract a </a:t>
            </a:r>
            <a:r>
              <a:rPr b="1" lang="es" sz="1300">
                <a:latin typeface="Livvic"/>
                <a:ea typeface="Livvic"/>
                <a:cs typeface="Livvic"/>
                <a:sym typeface="Livvic"/>
              </a:rPr>
              <a:t>c</a:t>
            </a:r>
            <a:r>
              <a:rPr b="1" lang="es" sz="1300">
                <a:latin typeface="Livvic"/>
                <a:ea typeface="Livvic"/>
                <a:cs typeface="Livvic"/>
                <a:sym typeface="Livvic"/>
              </a:rPr>
              <a:t>onfidence coefficient</a:t>
            </a:r>
            <a:r>
              <a:rPr lang="es" sz="1300">
                <a:latin typeface="Livvic"/>
                <a:ea typeface="Livvic"/>
                <a:cs typeface="Livvic"/>
                <a:sym typeface="Livvic"/>
              </a:rPr>
              <a:t> and choose to </a:t>
            </a:r>
            <a:r>
              <a:rPr b="1" lang="es" sz="1300">
                <a:latin typeface="Livvic"/>
                <a:ea typeface="Livvic"/>
                <a:cs typeface="Livvic"/>
                <a:sym typeface="Livvic"/>
              </a:rPr>
              <a:t>use directly the world model transition for the rollout</a:t>
            </a:r>
            <a:r>
              <a:rPr lang="es" sz="1300">
                <a:latin typeface="Livvic"/>
                <a:ea typeface="Livvic"/>
                <a:cs typeface="Livvic"/>
                <a:sym typeface="Livvic"/>
              </a:rPr>
              <a:t>, instead of the task specific ones. </a:t>
            </a:r>
            <a:endParaRPr sz="1300">
              <a:latin typeface="Livvic"/>
              <a:ea typeface="Livvic"/>
              <a:cs typeface="Livvic"/>
              <a:sym typeface="Livvic"/>
            </a:endParaRPr>
          </a:p>
          <a:p>
            <a:pPr indent="0" lvl="0" marL="0" rtl="0" algn="l">
              <a:spcBef>
                <a:spcPts val="0"/>
              </a:spcBef>
              <a:spcAft>
                <a:spcPts val="0"/>
              </a:spcAft>
              <a:buNone/>
            </a:pPr>
            <a:r>
              <a:t/>
            </a:r>
            <a:endParaRPr sz="1300">
              <a:latin typeface="Livvic"/>
              <a:ea typeface="Livvic"/>
              <a:cs typeface="Livvic"/>
              <a:sym typeface="Livv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37"/>
          <p:cNvSpPr/>
          <p:nvPr/>
        </p:nvSpPr>
        <p:spPr>
          <a:xfrm rot="5400000">
            <a:off x="1428875" y="281400"/>
            <a:ext cx="3358800" cy="50265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37"/>
          <p:cNvPicPr preferRelativeResize="0"/>
          <p:nvPr/>
        </p:nvPicPr>
        <p:blipFill rotWithShape="1">
          <a:blip r:embed="rId3">
            <a:alphaModFix/>
          </a:blip>
          <a:srcRect b="179" l="0" r="0" t="189"/>
          <a:stretch/>
        </p:blipFill>
        <p:spPr>
          <a:xfrm>
            <a:off x="3981435" y="0"/>
            <a:ext cx="5162558" cy="5143501"/>
          </a:xfrm>
          <a:prstGeom prst="rect">
            <a:avLst/>
          </a:prstGeom>
          <a:noFill/>
          <a:ln>
            <a:noFill/>
          </a:ln>
        </p:spPr>
      </p:pic>
      <p:sp>
        <p:nvSpPr>
          <p:cNvPr id="404" name="Google Shape;404;p37"/>
          <p:cNvSpPr txBox="1"/>
          <p:nvPr>
            <p:ph idx="1" type="subTitle"/>
          </p:nvPr>
        </p:nvSpPr>
        <p:spPr>
          <a:xfrm>
            <a:off x="831200" y="2314225"/>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Does anyone have any questions?</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Follow the project updates</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dimarzo.2012633@studenti.uniroma1.it</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405" name="Google Shape;405;p37"/>
          <p:cNvSpPr txBox="1"/>
          <p:nvPr>
            <p:ph type="ctrTitle"/>
          </p:nvPr>
        </p:nvSpPr>
        <p:spPr>
          <a:xfrm>
            <a:off x="831200" y="376500"/>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chemeClr val="lt1"/>
                </a:solidFill>
              </a:rPr>
              <a:t>THANKS</a:t>
            </a:r>
            <a:endParaRPr sz="3000">
              <a:solidFill>
                <a:schemeClr val="lt1"/>
              </a:solidFill>
            </a:endParaRPr>
          </a:p>
        </p:txBody>
      </p:sp>
      <p:pic>
        <p:nvPicPr>
          <p:cNvPr id="406" name="Google Shape;406;p37"/>
          <p:cNvPicPr preferRelativeResize="0"/>
          <p:nvPr/>
        </p:nvPicPr>
        <p:blipFill rotWithShape="1">
          <a:blip r:embed="rId4">
            <a:alphaModFix/>
          </a:blip>
          <a:srcRect b="0" l="11872" r="50326" t="0"/>
          <a:stretch/>
        </p:blipFill>
        <p:spPr>
          <a:xfrm>
            <a:off x="775012" y="3644950"/>
            <a:ext cx="1641725" cy="54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 name="Shape 130"/>
        <p:cNvGrpSpPr/>
        <p:nvPr/>
      </p:nvGrpSpPr>
      <p:grpSpPr>
        <a:xfrm>
          <a:off x="0" y="0"/>
          <a:ext cx="0" cy="0"/>
          <a:chOff x="0" y="0"/>
          <a:chExt cx="0" cy="0"/>
        </a:xfrm>
      </p:grpSpPr>
      <p:sp>
        <p:nvSpPr>
          <p:cNvPr id="131" name="Google Shape;131;p23"/>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TABLE OF CONTENTS</a:t>
            </a:r>
            <a:endParaRPr sz="2400"/>
          </a:p>
        </p:txBody>
      </p:sp>
      <p:sp>
        <p:nvSpPr>
          <p:cNvPr id="132" name="Google Shape;132;p23"/>
          <p:cNvSpPr/>
          <p:nvPr/>
        </p:nvSpPr>
        <p:spPr>
          <a:xfrm flipH="1" rot="-5400000">
            <a:off x="-1409625" y="1437500"/>
            <a:ext cx="5140800" cy="24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txBox="1"/>
          <p:nvPr>
            <p:ph idx="7" type="subTitle"/>
          </p:nvPr>
        </p:nvSpPr>
        <p:spPr>
          <a:xfrm>
            <a:off x="2540297" y="2717497"/>
            <a:ext cx="1906500" cy="5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200">
                <a:solidFill>
                  <a:srgbClr val="3F4D53"/>
                </a:solidFill>
                <a:latin typeface="Livvic Light"/>
                <a:ea typeface="Livvic Light"/>
                <a:cs typeface="Livvic Light"/>
                <a:sym typeface="Livvic Light"/>
              </a:rPr>
              <a:t>Planner and C.E.M. Optimizer, inference profiling, details about bnn</a:t>
            </a:r>
            <a:endParaRPr sz="800">
              <a:latin typeface="Livvic Light"/>
              <a:ea typeface="Livvic Light"/>
              <a:cs typeface="Livvic Light"/>
              <a:sym typeface="Livvic Light"/>
            </a:endParaRPr>
          </a:p>
        </p:txBody>
      </p:sp>
      <p:sp>
        <p:nvSpPr>
          <p:cNvPr id="134" name="Google Shape;134;p23"/>
          <p:cNvSpPr txBox="1"/>
          <p:nvPr>
            <p:ph idx="6" type="ctrTitle"/>
          </p:nvPr>
        </p:nvSpPr>
        <p:spPr>
          <a:xfrm>
            <a:off x="2456291" y="2363950"/>
            <a:ext cx="327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Sect 3: Implementation details </a:t>
            </a:r>
            <a:endParaRPr b="0" sz="1600">
              <a:solidFill>
                <a:srgbClr val="3F4D53"/>
              </a:solidFill>
              <a:latin typeface="Livvic SemiBold"/>
              <a:ea typeface="Livvic SemiBold"/>
              <a:cs typeface="Livvic SemiBold"/>
              <a:sym typeface="Livvic SemiBold"/>
            </a:endParaRPr>
          </a:p>
          <a:p>
            <a:pPr indent="0" lvl="0" marL="0" rtl="0" algn="l">
              <a:spcBef>
                <a:spcPts val="0"/>
              </a:spcBef>
              <a:spcAft>
                <a:spcPts val="0"/>
              </a:spcAft>
              <a:buNone/>
            </a:pPr>
            <a:r>
              <a:t/>
            </a:r>
            <a:endParaRPr sz="1000"/>
          </a:p>
        </p:txBody>
      </p:sp>
      <p:sp>
        <p:nvSpPr>
          <p:cNvPr id="135" name="Google Shape;135;p23"/>
          <p:cNvSpPr txBox="1"/>
          <p:nvPr>
            <p:ph idx="8" type="title"/>
          </p:nvPr>
        </p:nvSpPr>
        <p:spPr>
          <a:xfrm>
            <a:off x="1095857" y="234468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136" name="Google Shape;136;p23"/>
          <p:cNvSpPr txBox="1"/>
          <p:nvPr>
            <p:ph type="ctrTitle"/>
          </p:nvPr>
        </p:nvSpPr>
        <p:spPr>
          <a:xfrm>
            <a:off x="2503849" y="302550"/>
            <a:ext cx="327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Sect 1: Intro</a:t>
            </a:r>
            <a:endParaRPr b="0" sz="1600">
              <a:solidFill>
                <a:srgbClr val="3F4D53"/>
              </a:solidFill>
              <a:latin typeface="Livvic SemiBold"/>
              <a:ea typeface="Livvic SemiBold"/>
              <a:cs typeface="Livvic SemiBold"/>
              <a:sym typeface="Livvic SemiBold"/>
            </a:endParaRPr>
          </a:p>
          <a:p>
            <a:pPr indent="0" lvl="0" marL="0" rtl="0" algn="l">
              <a:spcBef>
                <a:spcPts val="0"/>
              </a:spcBef>
              <a:spcAft>
                <a:spcPts val="0"/>
              </a:spcAft>
              <a:buNone/>
            </a:pPr>
            <a:r>
              <a:t/>
            </a:r>
            <a:endParaRPr sz="1000"/>
          </a:p>
        </p:txBody>
      </p:sp>
      <p:sp>
        <p:nvSpPr>
          <p:cNvPr id="137" name="Google Shape;137;p23"/>
          <p:cNvSpPr txBox="1"/>
          <p:nvPr>
            <p:ph idx="1" type="subTitle"/>
          </p:nvPr>
        </p:nvSpPr>
        <p:spPr>
          <a:xfrm>
            <a:off x="2503850" y="717600"/>
            <a:ext cx="3094500" cy="5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200">
                <a:solidFill>
                  <a:srgbClr val="3F4D53"/>
                </a:solidFill>
                <a:latin typeface="Livvic Light"/>
                <a:ea typeface="Livvic Light"/>
                <a:cs typeface="Livvic Light"/>
                <a:sym typeface="Livvic Light"/>
              </a:rPr>
              <a:t>LifeLong setting, Environment,  MultiTask and MetaLearning </a:t>
            </a:r>
            <a:endParaRPr sz="800">
              <a:latin typeface="Livvic Light"/>
              <a:ea typeface="Livvic Light"/>
              <a:cs typeface="Livvic Light"/>
              <a:sym typeface="Livvic Light"/>
            </a:endParaRPr>
          </a:p>
        </p:txBody>
      </p:sp>
      <p:sp>
        <p:nvSpPr>
          <p:cNvPr id="138" name="Google Shape;138;p23"/>
          <p:cNvSpPr txBox="1"/>
          <p:nvPr>
            <p:ph idx="2" type="title"/>
          </p:nvPr>
        </p:nvSpPr>
        <p:spPr>
          <a:xfrm>
            <a:off x="1095857" y="675338"/>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01</a:t>
            </a:r>
            <a:endParaRPr>
              <a:solidFill>
                <a:schemeClr val="lt1"/>
              </a:solidFill>
            </a:endParaRPr>
          </a:p>
        </p:txBody>
      </p:sp>
      <p:sp>
        <p:nvSpPr>
          <p:cNvPr id="139" name="Google Shape;139;p23"/>
          <p:cNvSpPr txBox="1"/>
          <p:nvPr>
            <p:ph idx="3" type="ctrTitle"/>
          </p:nvPr>
        </p:nvSpPr>
        <p:spPr>
          <a:xfrm>
            <a:off x="2456309" y="1273838"/>
            <a:ext cx="327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Sect 2: The system </a:t>
            </a:r>
            <a:endParaRPr b="0" sz="1600">
              <a:solidFill>
                <a:srgbClr val="3F4D53"/>
              </a:solidFill>
              <a:latin typeface="Livvic SemiBold"/>
              <a:ea typeface="Livvic SemiBold"/>
              <a:cs typeface="Livvic SemiBold"/>
              <a:sym typeface="Livvic SemiBold"/>
            </a:endParaRPr>
          </a:p>
          <a:p>
            <a:pPr indent="0" lvl="0" marL="0" rtl="0" algn="l">
              <a:spcBef>
                <a:spcPts val="0"/>
              </a:spcBef>
              <a:spcAft>
                <a:spcPts val="0"/>
              </a:spcAft>
              <a:buNone/>
            </a:pPr>
            <a:r>
              <a:t/>
            </a:r>
            <a:endParaRPr sz="1000"/>
          </a:p>
        </p:txBody>
      </p:sp>
      <p:sp>
        <p:nvSpPr>
          <p:cNvPr id="140" name="Google Shape;140;p23"/>
          <p:cNvSpPr txBox="1"/>
          <p:nvPr>
            <p:ph idx="4" type="subTitle"/>
          </p:nvPr>
        </p:nvSpPr>
        <p:spPr>
          <a:xfrm>
            <a:off x="2505209" y="1553934"/>
            <a:ext cx="1976700" cy="5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200">
                <a:solidFill>
                  <a:srgbClr val="3F4D53"/>
                </a:solidFill>
                <a:latin typeface="Livvic Light"/>
                <a:ea typeface="Livvic Light"/>
                <a:cs typeface="Livvic Light"/>
                <a:sym typeface="Livvic Light"/>
              </a:rPr>
              <a:t>Bayesian Neural Network, Framework structure, The big picture</a:t>
            </a:r>
            <a:endParaRPr sz="800">
              <a:latin typeface="Livvic Light"/>
              <a:ea typeface="Livvic Light"/>
              <a:cs typeface="Livvic Light"/>
              <a:sym typeface="Livvic Light"/>
            </a:endParaRPr>
          </a:p>
        </p:txBody>
      </p:sp>
      <p:sp>
        <p:nvSpPr>
          <p:cNvPr id="141" name="Google Shape;141;p23"/>
          <p:cNvSpPr txBox="1"/>
          <p:nvPr>
            <p:ph idx="5" type="title"/>
          </p:nvPr>
        </p:nvSpPr>
        <p:spPr>
          <a:xfrm>
            <a:off x="1095857" y="1510013"/>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02</a:t>
            </a:r>
            <a:endParaRPr>
              <a:solidFill>
                <a:schemeClr val="lt1"/>
              </a:solidFill>
            </a:endParaRPr>
          </a:p>
        </p:txBody>
      </p:sp>
      <p:sp>
        <p:nvSpPr>
          <p:cNvPr id="142" name="Google Shape;142;p23"/>
          <p:cNvSpPr txBox="1"/>
          <p:nvPr>
            <p:ph idx="13" type="ctrTitle"/>
          </p:nvPr>
        </p:nvSpPr>
        <p:spPr>
          <a:xfrm>
            <a:off x="5735899" y="2657275"/>
            <a:ext cx="2932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Sect 4: Experiment and problem </a:t>
            </a:r>
            <a:endParaRPr b="0" sz="1600">
              <a:solidFill>
                <a:srgbClr val="3F4D53"/>
              </a:solidFill>
              <a:latin typeface="Livvic SemiBold"/>
              <a:ea typeface="Livvic SemiBold"/>
              <a:cs typeface="Livvic SemiBold"/>
              <a:sym typeface="Livvic SemiBold"/>
            </a:endParaRPr>
          </a:p>
          <a:p>
            <a:pPr indent="0" lvl="0" marL="0" rtl="0" algn="l">
              <a:spcBef>
                <a:spcPts val="0"/>
              </a:spcBef>
              <a:spcAft>
                <a:spcPts val="0"/>
              </a:spcAft>
              <a:buNone/>
            </a:pPr>
            <a:r>
              <a:t/>
            </a:r>
            <a:endParaRPr sz="1000"/>
          </a:p>
        </p:txBody>
      </p:sp>
      <p:sp>
        <p:nvSpPr>
          <p:cNvPr id="143" name="Google Shape;143;p23"/>
          <p:cNvSpPr txBox="1"/>
          <p:nvPr>
            <p:ph idx="14" type="subTitle"/>
          </p:nvPr>
        </p:nvSpPr>
        <p:spPr>
          <a:xfrm>
            <a:off x="5735897" y="2978884"/>
            <a:ext cx="1906500" cy="5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3F4D53"/>
                </a:solidFill>
                <a:latin typeface="Livvic Light"/>
                <a:ea typeface="Livvic Light"/>
                <a:cs typeface="Livvic Light"/>
                <a:sym typeface="Livvic Light"/>
              </a:rPr>
              <a:t>Experiment setting, buffer upgrade, model collapse</a:t>
            </a:r>
            <a:endParaRPr sz="1200">
              <a:solidFill>
                <a:srgbClr val="3F4D53"/>
              </a:solidFill>
              <a:latin typeface="Livvic Light"/>
              <a:ea typeface="Livvic Light"/>
              <a:cs typeface="Livvic Light"/>
              <a:sym typeface="Livvic Light"/>
            </a:endParaRPr>
          </a:p>
          <a:p>
            <a:pPr indent="0" lvl="0" marL="0" rtl="0" algn="l">
              <a:spcBef>
                <a:spcPts val="1600"/>
              </a:spcBef>
              <a:spcAft>
                <a:spcPts val="0"/>
              </a:spcAft>
              <a:buNone/>
            </a:pPr>
            <a:r>
              <a:t/>
            </a:r>
            <a:endParaRPr sz="800">
              <a:latin typeface="Livvic Light"/>
              <a:ea typeface="Livvic Light"/>
              <a:cs typeface="Livvic Light"/>
              <a:sym typeface="Livvic Light"/>
            </a:endParaRPr>
          </a:p>
        </p:txBody>
      </p:sp>
      <p:sp>
        <p:nvSpPr>
          <p:cNvPr id="144" name="Google Shape;144;p23"/>
          <p:cNvSpPr txBox="1"/>
          <p:nvPr>
            <p:ph idx="15" type="title"/>
          </p:nvPr>
        </p:nvSpPr>
        <p:spPr>
          <a:xfrm>
            <a:off x="1095857" y="31793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sp>
        <p:nvSpPr>
          <p:cNvPr id="145" name="Google Shape;145;p23"/>
          <p:cNvSpPr txBox="1"/>
          <p:nvPr>
            <p:ph idx="16" type="ctrTitle"/>
          </p:nvPr>
        </p:nvSpPr>
        <p:spPr>
          <a:xfrm>
            <a:off x="5735900" y="3814850"/>
            <a:ext cx="32796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Sect 5: Future </a:t>
            </a:r>
            <a:endParaRPr b="0" sz="1600">
              <a:solidFill>
                <a:srgbClr val="3F4D53"/>
              </a:solidFill>
              <a:latin typeface="Livvic SemiBold"/>
              <a:ea typeface="Livvic SemiBold"/>
              <a:cs typeface="Livvic SemiBold"/>
              <a:sym typeface="Livvic SemiBold"/>
            </a:endParaRPr>
          </a:p>
          <a:p>
            <a:pPr indent="0" lvl="0" marL="0" rtl="0" algn="l">
              <a:spcBef>
                <a:spcPts val="0"/>
              </a:spcBef>
              <a:spcAft>
                <a:spcPts val="0"/>
              </a:spcAft>
              <a:buNone/>
            </a:pPr>
            <a:r>
              <a:t/>
            </a:r>
            <a:endParaRPr sz="1000"/>
          </a:p>
        </p:txBody>
      </p:sp>
      <p:sp>
        <p:nvSpPr>
          <p:cNvPr id="146" name="Google Shape;146;p23"/>
          <p:cNvSpPr txBox="1"/>
          <p:nvPr>
            <p:ph idx="17" type="subTitle"/>
          </p:nvPr>
        </p:nvSpPr>
        <p:spPr>
          <a:xfrm>
            <a:off x="5735897" y="3928447"/>
            <a:ext cx="1906500" cy="57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3F4D53"/>
                </a:solidFill>
                <a:latin typeface="Livvic Light"/>
                <a:ea typeface="Livvic Light"/>
                <a:cs typeface="Livvic Light"/>
                <a:sym typeface="Livvic Light"/>
              </a:rPr>
              <a:t>Backward version, Linear Model Connectivity for interpolation between task</a:t>
            </a:r>
            <a:endParaRPr sz="1200">
              <a:solidFill>
                <a:srgbClr val="3F4D53"/>
              </a:solidFill>
              <a:latin typeface="Livvic Light"/>
              <a:ea typeface="Livvic Light"/>
              <a:cs typeface="Livvic Light"/>
              <a:sym typeface="Livvic Light"/>
            </a:endParaRPr>
          </a:p>
          <a:p>
            <a:pPr indent="0" lvl="0" marL="0" rtl="0" algn="l">
              <a:spcBef>
                <a:spcPts val="1600"/>
              </a:spcBef>
              <a:spcAft>
                <a:spcPts val="0"/>
              </a:spcAft>
              <a:buNone/>
            </a:pPr>
            <a:r>
              <a:t/>
            </a:r>
            <a:endParaRPr sz="800">
              <a:latin typeface="Livvic Light"/>
              <a:ea typeface="Livvic Light"/>
              <a:cs typeface="Livvic Light"/>
              <a:sym typeface="Livvic Light"/>
            </a:endParaRPr>
          </a:p>
        </p:txBody>
      </p:sp>
      <p:sp>
        <p:nvSpPr>
          <p:cNvPr id="147" name="Google Shape;147;p23"/>
          <p:cNvSpPr txBox="1"/>
          <p:nvPr>
            <p:ph idx="18" type="title"/>
          </p:nvPr>
        </p:nvSpPr>
        <p:spPr>
          <a:xfrm>
            <a:off x="1095857" y="40140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a:t>
            </a:r>
            <a:endParaRPr>
              <a:solidFill>
                <a:schemeClr val="lt1"/>
              </a:solidFill>
            </a:endParaRPr>
          </a:p>
        </p:txBody>
      </p:sp>
      <p:grpSp>
        <p:nvGrpSpPr>
          <p:cNvPr id="148" name="Google Shape;148;p23"/>
          <p:cNvGrpSpPr/>
          <p:nvPr/>
        </p:nvGrpSpPr>
        <p:grpSpPr>
          <a:xfrm rot="10800000">
            <a:off x="173964" y="207787"/>
            <a:ext cx="576227" cy="2913313"/>
            <a:chOff x="1037125" y="2236325"/>
            <a:chExt cx="149100" cy="874475"/>
          </a:xfrm>
        </p:grpSpPr>
        <p:sp>
          <p:nvSpPr>
            <p:cNvPr id="149" name="Google Shape;149;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ctrTitle"/>
          </p:nvPr>
        </p:nvSpPr>
        <p:spPr>
          <a:xfrm>
            <a:off x="1153050" y="285125"/>
            <a:ext cx="31428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LifeLong Learning </a:t>
            </a:r>
            <a:endParaRPr/>
          </a:p>
        </p:txBody>
      </p:sp>
      <p:sp>
        <p:nvSpPr>
          <p:cNvPr id="190" name="Google Shape;190;p24"/>
          <p:cNvSpPr txBox="1"/>
          <p:nvPr>
            <p:ph idx="4294967295" type="subTitle"/>
          </p:nvPr>
        </p:nvSpPr>
        <p:spPr>
          <a:xfrm flipH="1">
            <a:off x="50" y="2569075"/>
            <a:ext cx="6461100" cy="19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Few common challenge in LifeLong setting:</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Clr>
                <a:schemeClr val="accent1"/>
              </a:buClr>
              <a:buSzPts val="1400"/>
              <a:buFont typeface="Catamaran Medium"/>
              <a:buAutoNum type="arabicPeriod"/>
            </a:pPr>
            <a:r>
              <a:rPr lang="es" sz="1400"/>
              <a:t>The </a:t>
            </a:r>
            <a:r>
              <a:rPr b="1" lang="es" sz="1400">
                <a:latin typeface="Catamaran"/>
                <a:ea typeface="Catamaran"/>
                <a:cs typeface="Catamaran"/>
                <a:sym typeface="Catamaran"/>
              </a:rPr>
              <a:t>stability-plasticity</a:t>
            </a:r>
            <a:r>
              <a:rPr lang="es" sz="1400"/>
              <a:t> dilemma: </a:t>
            </a:r>
            <a:endParaRPr sz="1400"/>
          </a:p>
          <a:p>
            <a:pPr indent="-298450" lvl="1" marL="914400" rtl="0" algn="l">
              <a:lnSpc>
                <a:spcPct val="115000"/>
              </a:lnSpc>
              <a:spcBef>
                <a:spcPts val="0"/>
              </a:spcBef>
              <a:spcAft>
                <a:spcPts val="0"/>
              </a:spcAft>
              <a:buClr>
                <a:srgbClr val="000000"/>
              </a:buClr>
              <a:buSzPts val="1100"/>
              <a:buFont typeface="Muli"/>
              <a:buAutoNum type="arabicPeriod"/>
            </a:pPr>
            <a:r>
              <a:rPr b="1" lang="es">
                <a:latin typeface="Catamaran"/>
                <a:ea typeface="Catamaran"/>
                <a:cs typeface="Catamaran"/>
                <a:sym typeface="Catamaran"/>
              </a:rPr>
              <a:t>Forward transfer:</a:t>
            </a:r>
            <a:r>
              <a:rPr lang="es"/>
              <a:t> the influence that learning  a task has on the performance in future task.</a:t>
            </a:r>
            <a:endParaRPr/>
          </a:p>
          <a:p>
            <a:pPr indent="-298450" lvl="1" marL="914400" rtl="0" algn="l">
              <a:lnSpc>
                <a:spcPct val="115000"/>
              </a:lnSpc>
              <a:spcBef>
                <a:spcPts val="0"/>
              </a:spcBef>
              <a:spcAft>
                <a:spcPts val="0"/>
              </a:spcAft>
              <a:buClr>
                <a:srgbClr val="000000"/>
              </a:buClr>
              <a:buSzPts val="1100"/>
              <a:buFont typeface="Muli"/>
              <a:buAutoNum type="arabicPeriod"/>
            </a:pPr>
            <a:r>
              <a:rPr b="1" lang="es">
                <a:latin typeface="Catamaran"/>
                <a:ea typeface="Catamaran"/>
                <a:cs typeface="Catamaran"/>
                <a:sym typeface="Catamaran"/>
              </a:rPr>
              <a:t>Backward transfer</a:t>
            </a:r>
            <a:r>
              <a:rPr lang="es"/>
              <a:t>: the influence that learning a task has on the performance in earlier task.</a:t>
            </a:r>
            <a:endParaRPr/>
          </a:p>
          <a:p>
            <a:pPr indent="-317500" lvl="0" marL="457200" rtl="0" algn="l">
              <a:lnSpc>
                <a:spcPct val="115000"/>
              </a:lnSpc>
              <a:spcBef>
                <a:spcPts val="0"/>
              </a:spcBef>
              <a:spcAft>
                <a:spcPts val="0"/>
              </a:spcAft>
              <a:buClr>
                <a:schemeClr val="accent1"/>
              </a:buClr>
              <a:buSzPts val="1400"/>
              <a:buFont typeface="Catamaran"/>
              <a:buAutoNum type="arabicPeriod"/>
            </a:pPr>
            <a:r>
              <a:rPr b="1" lang="es" sz="1400">
                <a:latin typeface="Catamaran"/>
                <a:ea typeface="Catamaran"/>
                <a:cs typeface="Catamaran"/>
                <a:sym typeface="Catamaran"/>
              </a:rPr>
              <a:t>Exploration-Exploitation</a:t>
            </a:r>
            <a:endParaRPr b="1" sz="1400">
              <a:latin typeface="Catamaran"/>
              <a:ea typeface="Catamaran"/>
              <a:cs typeface="Catamaran"/>
              <a:sym typeface="Catamaran"/>
            </a:endParaRPr>
          </a:p>
          <a:p>
            <a:pPr indent="-304800" lvl="0" marL="457200" rtl="0" algn="l">
              <a:lnSpc>
                <a:spcPct val="115000"/>
              </a:lnSpc>
              <a:spcBef>
                <a:spcPts val="0"/>
              </a:spcBef>
              <a:spcAft>
                <a:spcPts val="0"/>
              </a:spcAft>
              <a:buClr>
                <a:schemeClr val="accent1"/>
              </a:buClr>
              <a:buSzPts val="1200"/>
              <a:buFont typeface="Catamaran Medium"/>
              <a:buAutoNum type="arabicPeriod"/>
            </a:pPr>
            <a:r>
              <a:rPr lang="es" sz="1400"/>
              <a:t>Hardware</a:t>
            </a:r>
            <a:r>
              <a:rPr lang="es"/>
              <a:t>:  How store the knowledge from old task? </a:t>
            </a:r>
            <a:endParaRPr/>
          </a:p>
          <a:p>
            <a:pPr indent="0" lvl="0" marL="0" rtl="0" algn="l">
              <a:lnSpc>
                <a:spcPct val="115000"/>
              </a:lnSpc>
              <a:spcBef>
                <a:spcPts val="0"/>
              </a:spcBef>
              <a:spcAft>
                <a:spcPts val="1600"/>
              </a:spcAft>
              <a:buNone/>
            </a:pPr>
            <a:r>
              <a:t/>
            </a:r>
            <a:endParaRPr/>
          </a:p>
        </p:txBody>
      </p:sp>
      <p:sp>
        <p:nvSpPr>
          <p:cNvPr id="191" name="Google Shape;191;p2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flipH="1" rot="-5400000">
            <a:off x="7203475" y="34413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4"/>
          <p:cNvPicPr preferRelativeResize="0"/>
          <p:nvPr/>
        </p:nvPicPr>
        <p:blipFill>
          <a:blip r:embed="rId3">
            <a:alphaModFix/>
          </a:blip>
          <a:stretch>
            <a:fillRect/>
          </a:stretch>
        </p:blipFill>
        <p:spPr>
          <a:xfrm>
            <a:off x="5180650" y="393500"/>
            <a:ext cx="3566400" cy="2603175"/>
          </a:xfrm>
          <a:prstGeom prst="rect">
            <a:avLst/>
          </a:prstGeom>
          <a:noFill/>
          <a:ln>
            <a:noFill/>
          </a:ln>
        </p:spPr>
      </p:pic>
      <p:sp>
        <p:nvSpPr>
          <p:cNvPr id="194" name="Google Shape;194;p24"/>
          <p:cNvSpPr txBox="1"/>
          <p:nvPr/>
        </p:nvSpPr>
        <p:spPr>
          <a:xfrm>
            <a:off x="228000" y="1065138"/>
            <a:ext cx="4619700" cy="14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Catamaran Light"/>
                <a:ea typeface="Catamaran Light"/>
                <a:cs typeface="Catamaran Light"/>
                <a:sym typeface="Catamaran Light"/>
              </a:rPr>
              <a:t>What is it LifeLong Reinforcement Learning: </a:t>
            </a:r>
            <a:endParaRPr sz="1700">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It’s a framework for build agents that learn across multiple, sequentially posed tasks, leveraging knowledge from previous</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tasks to accelerate the learning of new task. </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LRL can be consider as a particular view of metaLearning </a:t>
            </a:r>
            <a:endParaRPr>
              <a:latin typeface="Catamaran Light"/>
              <a:ea typeface="Catamaran Light"/>
              <a:cs typeface="Catamaran Light"/>
              <a:sym typeface="Catamaran Light"/>
            </a:endParaRPr>
          </a:p>
        </p:txBody>
      </p:sp>
      <p:pic>
        <p:nvPicPr>
          <p:cNvPr id="195" name="Google Shape;195;p24"/>
          <p:cNvPicPr preferRelativeResize="0"/>
          <p:nvPr/>
        </p:nvPicPr>
        <p:blipFill rotWithShape="1">
          <a:blip r:embed="rId4">
            <a:alphaModFix amt="20000"/>
          </a:blip>
          <a:srcRect b="1880" l="-3587" r="56814" t="-1880"/>
          <a:stretch/>
        </p:blipFill>
        <p:spPr>
          <a:xfrm rot="5400000">
            <a:off x="5969163" y="1376225"/>
            <a:ext cx="4276725" cy="304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5"/>
          <p:cNvSpPr txBox="1"/>
          <p:nvPr>
            <p:ph idx="1" type="subTitle"/>
          </p:nvPr>
        </p:nvSpPr>
        <p:spPr>
          <a:xfrm flipH="1">
            <a:off x="686000" y="1537425"/>
            <a:ext cx="26358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a:t>
            </a:r>
            <a:r>
              <a:rPr lang="es"/>
              <a:t>ommonly used meta-reinforcement learning benchmark uses </a:t>
            </a:r>
            <a:r>
              <a:rPr b="1" lang="es">
                <a:latin typeface="Catamaran"/>
                <a:ea typeface="Catamaran"/>
                <a:cs typeface="Catamaran"/>
                <a:sym typeface="Catamaran"/>
              </a:rPr>
              <a:t>different running velocities, or gravity parameters</a:t>
            </a:r>
            <a:r>
              <a:rPr lang="es"/>
              <a:t>, for a simulated robot as different tasks. This is also the </a:t>
            </a:r>
            <a:r>
              <a:rPr lang="es"/>
              <a:t>first benchmark used in the original project (Mujoco).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s">
                <a:latin typeface="Catamaran"/>
                <a:ea typeface="Catamaran"/>
                <a:cs typeface="Catamaran"/>
                <a:sym typeface="Catamaran"/>
              </a:rPr>
              <a:t>MetaWorld</a:t>
            </a:r>
            <a:r>
              <a:rPr lang="es"/>
              <a:t> offer  a benchmark suite for meta-reinforcement learning and multi-task learning. </a:t>
            </a:r>
            <a:r>
              <a:rPr b="1" lang="es">
                <a:latin typeface="Catamaran"/>
                <a:ea typeface="Catamaran"/>
                <a:cs typeface="Catamaran"/>
                <a:sym typeface="Catamaran"/>
              </a:rPr>
              <a:t>It’s build up 50 distinct robotic manipulation environments</a:t>
            </a:r>
            <a:r>
              <a:rPr lang="es"/>
              <a:t>, with the aim of making it possible to develop algorithms that generalize to accelerate the acquisition of entirely new, held-out tasks.</a:t>
            </a:r>
            <a:endParaRPr/>
          </a:p>
          <a:p>
            <a:pPr indent="0" lvl="0" marL="0" rtl="0" algn="r">
              <a:spcBef>
                <a:spcPts val="0"/>
              </a:spcBef>
              <a:spcAft>
                <a:spcPts val="0"/>
              </a:spcAft>
              <a:buNone/>
            </a:pPr>
            <a:r>
              <a:t/>
            </a:r>
            <a:endParaRPr/>
          </a:p>
        </p:txBody>
      </p:sp>
      <p:sp>
        <p:nvSpPr>
          <p:cNvPr id="201" name="Google Shape;201;p25"/>
          <p:cNvSpPr txBox="1"/>
          <p:nvPr>
            <p:ph type="title"/>
          </p:nvPr>
        </p:nvSpPr>
        <p:spPr>
          <a:xfrm>
            <a:off x="509600" y="307175"/>
            <a:ext cx="34980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Mujoco and MetaWorld</a:t>
            </a:r>
            <a:endParaRPr/>
          </a:p>
        </p:txBody>
      </p:sp>
      <p:sp>
        <p:nvSpPr>
          <p:cNvPr id="202" name="Google Shape;202;p25"/>
          <p:cNvSpPr/>
          <p:nvPr/>
        </p:nvSpPr>
        <p:spPr>
          <a:xfrm>
            <a:off x="-25" y="1696850"/>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5"/>
          <p:cNvPicPr preferRelativeResize="0"/>
          <p:nvPr/>
        </p:nvPicPr>
        <p:blipFill>
          <a:blip r:embed="rId3">
            <a:alphaModFix amt="50000"/>
          </a:blip>
          <a:stretch>
            <a:fillRect/>
          </a:stretch>
        </p:blipFill>
        <p:spPr>
          <a:xfrm rot="5400000">
            <a:off x="4951438" y="1006513"/>
            <a:ext cx="5145275" cy="3041650"/>
          </a:xfrm>
          <a:prstGeom prst="rect">
            <a:avLst/>
          </a:prstGeom>
          <a:noFill/>
          <a:ln>
            <a:noFill/>
          </a:ln>
        </p:spPr>
      </p:pic>
      <p:sp>
        <p:nvSpPr>
          <p:cNvPr id="204" name="Google Shape;204;p25"/>
          <p:cNvSpPr txBox="1"/>
          <p:nvPr/>
        </p:nvSpPr>
        <p:spPr>
          <a:xfrm>
            <a:off x="509600" y="4555225"/>
            <a:ext cx="3227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latin typeface="Catamaran Light"/>
                <a:ea typeface="Catamaran Light"/>
                <a:cs typeface="Catamaran Light"/>
                <a:sym typeface="Catamaran Light"/>
                <a:hlinkClick r:id="rId4"/>
              </a:rPr>
              <a:t>MetaWorld</a:t>
            </a:r>
            <a:endParaRPr>
              <a:latin typeface="Catamaran Light"/>
              <a:ea typeface="Catamaran Light"/>
              <a:cs typeface="Catamaran Light"/>
              <a:sym typeface="Catamaran Light"/>
            </a:endParaRPr>
          </a:p>
        </p:txBody>
      </p:sp>
      <p:pic>
        <p:nvPicPr>
          <p:cNvPr id="205" name="Google Shape;205;p25"/>
          <p:cNvPicPr preferRelativeResize="0"/>
          <p:nvPr/>
        </p:nvPicPr>
        <p:blipFill>
          <a:blip r:embed="rId5">
            <a:alphaModFix amt="60000"/>
          </a:blip>
          <a:stretch>
            <a:fillRect/>
          </a:stretch>
        </p:blipFill>
        <p:spPr>
          <a:xfrm>
            <a:off x="3645714" y="278849"/>
            <a:ext cx="5399185" cy="1988700"/>
          </a:xfrm>
          <a:prstGeom prst="rect">
            <a:avLst/>
          </a:prstGeom>
          <a:noFill/>
          <a:ln>
            <a:noFill/>
          </a:ln>
        </p:spPr>
      </p:pic>
      <p:pic>
        <p:nvPicPr>
          <p:cNvPr id="206" name="Google Shape;206;p25"/>
          <p:cNvPicPr preferRelativeResize="0"/>
          <p:nvPr/>
        </p:nvPicPr>
        <p:blipFill>
          <a:blip r:embed="rId6">
            <a:alphaModFix/>
          </a:blip>
          <a:stretch>
            <a:fillRect/>
          </a:stretch>
        </p:blipFill>
        <p:spPr>
          <a:xfrm>
            <a:off x="3835950" y="2484300"/>
            <a:ext cx="3319125" cy="2257550"/>
          </a:xfrm>
          <a:prstGeom prst="rect">
            <a:avLst/>
          </a:prstGeom>
          <a:noFill/>
          <a:ln>
            <a:noFill/>
          </a:ln>
          <a:effectLst>
            <a:outerShdw blurRad="628650" rotWithShape="0" algn="bl" dir="4800000" dist="304800">
              <a:srgbClr val="000000">
                <a:alpha val="50000"/>
              </a:srgbClr>
            </a:outerShdw>
          </a:effectLst>
        </p:spPr>
      </p:pic>
      <p:sp>
        <p:nvSpPr>
          <p:cNvPr id="207" name="Google Shape;207;p25"/>
          <p:cNvSpPr txBox="1"/>
          <p:nvPr/>
        </p:nvSpPr>
        <p:spPr>
          <a:xfrm>
            <a:off x="7507975" y="2490325"/>
            <a:ext cx="1296900" cy="22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Not all the environments was solvable</a:t>
            </a:r>
            <a:endParaRPr>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6"/>
          <p:cNvPicPr preferRelativeResize="0"/>
          <p:nvPr/>
        </p:nvPicPr>
        <p:blipFill>
          <a:blip r:embed="rId3">
            <a:alphaModFix/>
          </a:blip>
          <a:stretch>
            <a:fillRect/>
          </a:stretch>
        </p:blipFill>
        <p:spPr>
          <a:xfrm>
            <a:off x="3082113" y="1046450"/>
            <a:ext cx="2302674" cy="1739450"/>
          </a:xfrm>
          <a:prstGeom prst="rect">
            <a:avLst/>
          </a:prstGeom>
          <a:noFill/>
          <a:ln>
            <a:noFill/>
          </a:ln>
        </p:spPr>
      </p:pic>
      <p:pic>
        <p:nvPicPr>
          <p:cNvPr id="213" name="Google Shape;213;p26"/>
          <p:cNvPicPr preferRelativeResize="0"/>
          <p:nvPr/>
        </p:nvPicPr>
        <p:blipFill>
          <a:blip r:embed="rId4">
            <a:alphaModFix amt="50000"/>
          </a:blip>
          <a:stretch>
            <a:fillRect/>
          </a:stretch>
        </p:blipFill>
        <p:spPr>
          <a:xfrm>
            <a:off x="46075" y="2989300"/>
            <a:ext cx="8634425" cy="2117650"/>
          </a:xfrm>
          <a:prstGeom prst="rect">
            <a:avLst/>
          </a:prstGeom>
          <a:noFill/>
          <a:ln>
            <a:noFill/>
          </a:ln>
        </p:spPr>
      </p:pic>
      <p:sp>
        <p:nvSpPr>
          <p:cNvPr id="214" name="Google Shape;214;p26"/>
          <p:cNvSpPr txBox="1"/>
          <p:nvPr>
            <p:ph idx="4" type="ctrTitle"/>
          </p:nvPr>
        </p:nvSpPr>
        <p:spPr>
          <a:xfrm>
            <a:off x="3016197" y="234975"/>
            <a:ext cx="3501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600"/>
              <a:t>Problem Formulation</a:t>
            </a:r>
            <a:endParaRPr sz="2600"/>
          </a:p>
        </p:txBody>
      </p:sp>
      <p:sp>
        <p:nvSpPr>
          <p:cNvPr id="215" name="Google Shape;215;p26"/>
          <p:cNvSpPr txBox="1"/>
          <p:nvPr>
            <p:ph idx="2" type="ctrTitle"/>
          </p:nvPr>
        </p:nvSpPr>
        <p:spPr>
          <a:xfrm>
            <a:off x="810324" y="3838125"/>
            <a:ext cx="217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300">
                <a:solidFill>
                  <a:schemeClr val="dk1"/>
                </a:solidFill>
              </a:rPr>
              <a:t>Model-based approach</a:t>
            </a:r>
            <a:endParaRPr sz="2300">
              <a:solidFill>
                <a:schemeClr val="dk1"/>
              </a:solidFill>
            </a:endParaRPr>
          </a:p>
          <a:p>
            <a:pPr indent="0" lvl="0" marL="0" rtl="0" algn="l">
              <a:spcBef>
                <a:spcPts val="0"/>
              </a:spcBef>
              <a:spcAft>
                <a:spcPts val="0"/>
              </a:spcAft>
              <a:buNone/>
            </a:pPr>
            <a:r>
              <a:rPr b="0" lang="es" sz="1300">
                <a:solidFill>
                  <a:srgbClr val="000000"/>
                </a:solidFill>
                <a:latin typeface="Arial"/>
                <a:ea typeface="Arial"/>
                <a:cs typeface="Arial"/>
                <a:sym typeface="Arial"/>
              </a:rPr>
              <a:t>learning optimal behavior indirectly</a:t>
            </a:r>
            <a:endParaRPr b="0" sz="1300">
              <a:solidFill>
                <a:schemeClr val="dk1"/>
              </a:solidFill>
            </a:endParaRPr>
          </a:p>
        </p:txBody>
      </p:sp>
      <p:sp>
        <p:nvSpPr>
          <p:cNvPr id="216" name="Google Shape;216;p26"/>
          <p:cNvSpPr txBox="1"/>
          <p:nvPr>
            <p:ph type="ctrTitle"/>
          </p:nvPr>
        </p:nvSpPr>
        <p:spPr>
          <a:xfrm>
            <a:off x="5736738" y="3725775"/>
            <a:ext cx="217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300">
                <a:solidFill>
                  <a:schemeClr val="dk1"/>
                </a:solidFill>
              </a:rPr>
              <a:t>HMDP (⍵) </a:t>
            </a:r>
            <a:endParaRPr sz="2300">
              <a:solidFill>
                <a:schemeClr val="dk1"/>
              </a:solidFill>
            </a:endParaRPr>
          </a:p>
          <a:p>
            <a:pPr indent="0" lvl="0" marL="0" rtl="0" algn="l">
              <a:spcBef>
                <a:spcPts val="0"/>
              </a:spcBef>
              <a:spcAft>
                <a:spcPts val="0"/>
              </a:spcAft>
              <a:buNone/>
            </a:pPr>
            <a:r>
              <a:rPr b="0" lang="es" sz="1300">
                <a:solidFill>
                  <a:schemeClr val="dk1"/>
                </a:solidFill>
              </a:rPr>
              <a:t>the idea behind the systems</a:t>
            </a:r>
            <a:endParaRPr b="0" sz="1300">
              <a:solidFill>
                <a:schemeClr val="dk1"/>
              </a:solidFill>
            </a:endParaRPr>
          </a:p>
        </p:txBody>
      </p:sp>
      <p:sp>
        <p:nvSpPr>
          <p:cNvPr id="217" name="Google Shape;217;p26"/>
          <p:cNvSpPr txBox="1"/>
          <p:nvPr>
            <p:ph idx="5" type="ctrTitle"/>
          </p:nvPr>
        </p:nvSpPr>
        <p:spPr>
          <a:xfrm>
            <a:off x="3403484" y="3838125"/>
            <a:ext cx="21444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300">
                <a:solidFill>
                  <a:schemeClr val="dk1"/>
                </a:solidFill>
              </a:rPr>
              <a:t>Bayesian Exploration </a:t>
            </a:r>
            <a:endParaRPr sz="2300">
              <a:solidFill>
                <a:schemeClr val="dk1"/>
              </a:solidFill>
            </a:endParaRPr>
          </a:p>
          <a:p>
            <a:pPr indent="0" lvl="0" marL="0" rtl="0" algn="l">
              <a:spcBef>
                <a:spcPts val="0"/>
              </a:spcBef>
              <a:spcAft>
                <a:spcPts val="0"/>
              </a:spcAft>
              <a:buNone/>
            </a:pPr>
            <a:r>
              <a:rPr b="0" lang="es" sz="1300">
                <a:solidFill>
                  <a:schemeClr val="dk1"/>
                </a:solidFill>
              </a:rPr>
              <a:t>Sampling action from a posterior distribution </a:t>
            </a:r>
            <a:endParaRPr b="0" sz="1300">
              <a:solidFill>
                <a:schemeClr val="dk1"/>
              </a:solidFill>
            </a:endParaRPr>
          </a:p>
        </p:txBody>
      </p:sp>
      <p:sp>
        <p:nvSpPr>
          <p:cNvPr id="218" name="Google Shape;218;p26"/>
          <p:cNvSpPr/>
          <p:nvPr/>
        </p:nvSpPr>
        <p:spPr>
          <a:xfrm flipH="1" rot="10800000">
            <a:off x="96175" y="3047038"/>
            <a:ext cx="7622400" cy="2073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6"/>
          <p:cNvPicPr preferRelativeResize="0"/>
          <p:nvPr/>
        </p:nvPicPr>
        <p:blipFill>
          <a:blip r:embed="rId5">
            <a:alphaModFix/>
          </a:blip>
          <a:stretch>
            <a:fillRect/>
          </a:stretch>
        </p:blipFill>
        <p:spPr>
          <a:xfrm>
            <a:off x="322650" y="1046450"/>
            <a:ext cx="2484801" cy="1875475"/>
          </a:xfrm>
          <a:prstGeom prst="rect">
            <a:avLst/>
          </a:prstGeom>
          <a:noFill/>
          <a:ln>
            <a:noFill/>
          </a:ln>
        </p:spPr>
      </p:pic>
      <p:pic>
        <p:nvPicPr>
          <p:cNvPr id="220" name="Google Shape;220;p26"/>
          <p:cNvPicPr preferRelativeResize="0"/>
          <p:nvPr/>
        </p:nvPicPr>
        <p:blipFill>
          <a:blip r:embed="rId6">
            <a:alphaModFix/>
          </a:blip>
          <a:stretch>
            <a:fillRect/>
          </a:stretch>
        </p:blipFill>
        <p:spPr>
          <a:xfrm>
            <a:off x="5625400" y="1223163"/>
            <a:ext cx="2626804" cy="14709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p:nvPr/>
        </p:nvSpPr>
        <p:spPr>
          <a:xfrm flipH="1" rot="-5400000">
            <a:off x="1156863" y="1271875"/>
            <a:ext cx="590100" cy="20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ph type="title"/>
          </p:nvPr>
        </p:nvSpPr>
        <p:spPr>
          <a:xfrm>
            <a:off x="3579475" y="212850"/>
            <a:ext cx="4821600" cy="38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Bayesian Neural Networks</a:t>
            </a:r>
            <a:endParaRPr/>
          </a:p>
        </p:txBody>
      </p:sp>
      <p:sp>
        <p:nvSpPr>
          <p:cNvPr id="227" name="Google Shape;227;p27"/>
          <p:cNvSpPr/>
          <p:nvPr/>
        </p:nvSpPr>
        <p:spPr>
          <a:xfrm>
            <a:off x="8828350" y="2999175"/>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7"/>
          <p:cNvPicPr preferRelativeResize="0"/>
          <p:nvPr/>
        </p:nvPicPr>
        <p:blipFill>
          <a:blip r:embed="rId3">
            <a:alphaModFix/>
          </a:blip>
          <a:stretch>
            <a:fillRect/>
          </a:stretch>
        </p:blipFill>
        <p:spPr>
          <a:xfrm>
            <a:off x="260825" y="593850"/>
            <a:ext cx="3262874" cy="1531750"/>
          </a:xfrm>
          <a:prstGeom prst="rect">
            <a:avLst/>
          </a:prstGeom>
          <a:noFill/>
          <a:ln>
            <a:noFill/>
          </a:ln>
        </p:spPr>
      </p:pic>
      <p:pic>
        <p:nvPicPr>
          <p:cNvPr id="229" name="Google Shape;229;p27"/>
          <p:cNvPicPr preferRelativeResize="0"/>
          <p:nvPr/>
        </p:nvPicPr>
        <p:blipFill>
          <a:blip r:embed="rId4">
            <a:alphaModFix amt="26000"/>
          </a:blip>
          <a:stretch>
            <a:fillRect/>
          </a:stretch>
        </p:blipFill>
        <p:spPr>
          <a:xfrm rot="5400000">
            <a:off x="-971350" y="1187725"/>
            <a:ext cx="5145275" cy="3049875"/>
          </a:xfrm>
          <a:prstGeom prst="rect">
            <a:avLst/>
          </a:prstGeom>
          <a:noFill/>
          <a:ln>
            <a:noFill/>
          </a:ln>
        </p:spPr>
      </p:pic>
      <p:sp>
        <p:nvSpPr>
          <p:cNvPr id="230" name="Google Shape;230;p27"/>
          <p:cNvSpPr txBox="1"/>
          <p:nvPr/>
        </p:nvSpPr>
        <p:spPr>
          <a:xfrm>
            <a:off x="3579475" y="736675"/>
            <a:ext cx="3436800" cy="16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BNN are neural networks that </a:t>
            </a:r>
            <a:r>
              <a:rPr lang="es">
                <a:latin typeface="Catamaran Light"/>
                <a:ea typeface="Catamaran Light"/>
                <a:cs typeface="Catamaran Light"/>
                <a:sym typeface="Catamaran Light"/>
              </a:rPr>
              <a:t>address</a:t>
            </a:r>
            <a:r>
              <a:rPr lang="es">
                <a:latin typeface="Catamaran Light"/>
                <a:ea typeface="Catamaran Light"/>
                <a:cs typeface="Catamaran Light"/>
                <a:sym typeface="Catamaran Light"/>
              </a:rPr>
              <a:t> </a:t>
            </a:r>
            <a:r>
              <a:rPr b="1" lang="es">
                <a:latin typeface="Catamaran"/>
                <a:ea typeface="Catamaran"/>
                <a:cs typeface="Catamaran"/>
                <a:sym typeface="Catamaran"/>
              </a:rPr>
              <a:t>uncertainty</a:t>
            </a:r>
            <a:r>
              <a:rPr b="1" lang="es">
                <a:latin typeface="Catamaran"/>
                <a:ea typeface="Catamaran"/>
                <a:cs typeface="Catamaran"/>
                <a:sym typeface="Catamaran"/>
              </a:rPr>
              <a:t> across the task</a:t>
            </a:r>
            <a:r>
              <a:rPr lang="es">
                <a:latin typeface="Catamaran Light"/>
                <a:ea typeface="Catamaran Light"/>
                <a:cs typeface="Catamaran Light"/>
                <a:sym typeface="Catamaran Light"/>
              </a:rPr>
              <a:t>, by learning a probability distribution over the parameters. In our framework, this make possible sample the entire parameters of a the network and store multiple task information in a </a:t>
            </a:r>
            <a:r>
              <a:rPr lang="es">
                <a:latin typeface="Catamaran Light"/>
                <a:ea typeface="Catamaran Light"/>
                <a:cs typeface="Catamaran Light"/>
                <a:sym typeface="Catamaran Light"/>
              </a:rPr>
              <a:t>efficient</a:t>
            </a:r>
            <a:r>
              <a:rPr lang="es">
                <a:latin typeface="Catamaran Light"/>
                <a:ea typeface="Catamaran Light"/>
                <a:cs typeface="Catamaran Light"/>
                <a:sym typeface="Catamaran Light"/>
              </a:rPr>
              <a:t> way.  </a:t>
            </a:r>
            <a:r>
              <a:rPr b="1" lang="es">
                <a:latin typeface="Catamaran"/>
                <a:ea typeface="Catamaran"/>
                <a:cs typeface="Catamaran"/>
                <a:sym typeface="Catamaran"/>
              </a:rPr>
              <a:t>Here the bnn are train for learn the dynamic of the system</a:t>
            </a:r>
            <a:endParaRPr b="1">
              <a:latin typeface="Catamaran"/>
              <a:ea typeface="Catamaran"/>
              <a:cs typeface="Catamaran"/>
              <a:sym typeface="Catamaran"/>
            </a:endParaRPr>
          </a:p>
        </p:txBody>
      </p:sp>
      <p:pic>
        <p:nvPicPr>
          <p:cNvPr id="231" name="Google Shape;231;p27"/>
          <p:cNvPicPr preferRelativeResize="0"/>
          <p:nvPr/>
        </p:nvPicPr>
        <p:blipFill>
          <a:blip r:embed="rId5">
            <a:alphaModFix/>
          </a:blip>
          <a:stretch>
            <a:fillRect/>
          </a:stretch>
        </p:blipFill>
        <p:spPr>
          <a:xfrm rot="-5400000">
            <a:off x="603850" y="3553050"/>
            <a:ext cx="1155600" cy="1155600"/>
          </a:xfrm>
          <a:prstGeom prst="rect">
            <a:avLst/>
          </a:prstGeom>
          <a:noFill/>
          <a:ln>
            <a:noFill/>
          </a:ln>
        </p:spPr>
      </p:pic>
      <p:sp>
        <p:nvSpPr>
          <p:cNvPr id="232" name="Google Shape;232;p27"/>
          <p:cNvSpPr txBox="1"/>
          <p:nvPr/>
        </p:nvSpPr>
        <p:spPr>
          <a:xfrm>
            <a:off x="260825" y="2512925"/>
            <a:ext cx="39984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latin typeface="Livvic"/>
                <a:ea typeface="Livvic"/>
                <a:cs typeface="Livvic"/>
                <a:sym typeface="Livvic"/>
              </a:rPr>
              <a:t>hierarchical structure</a:t>
            </a:r>
            <a:endParaRPr b="1" sz="2800">
              <a:latin typeface="Livvic"/>
              <a:ea typeface="Livvic"/>
              <a:cs typeface="Livvic"/>
              <a:sym typeface="Livvic"/>
            </a:endParaRPr>
          </a:p>
        </p:txBody>
      </p:sp>
      <p:sp>
        <p:nvSpPr>
          <p:cNvPr id="233" name="Google Shape;233;p27"/>
          <p:cNvSpPr txBox="1"/>
          <p:nvPr/>
        </p:nvSpPr>
        <p:spPr>
          <a:xfrm>
            <a:off x="494050" y="3088275"/>
            <a:ext cx="13752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World Model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234" name="Google Shape;234;p27"/>
          <p:cNvSpPr txBox="1"/>
          <p:nvPr/>
        </p:nvSpPr>
        <p:spPr>
          <a:xfrm>
            <a:off x="1808000" y="3087875"/>
            <a:ext cx="1910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task specific dynamic</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a:p>
            <a:pPr indent="0" lvl="0" marL="0" rtl="0" algn="l">
              <a:spcBef>
                <a:spcPts val="0"/>
              </a:spcBef>
              <a:spcAft>
                <a:spcPts val="0"/>
              </a:spcAft>
              <a:buNone/>
            </a:pPr>
            <a:r>
              <a:t/>
            </a:r>
            <a:endParaRPr>
              <a:latin typeface="Catamaran Light"/>
              <a:ea typeface="Catamaran Light"/>
              <a:cs typeface="Catamaran Light"/>
              <a:sym typeface="Catamaran Light"/>
            </a:endParaRPr>
          </a:p>
        </p:txBody>
      </p:sp>
      <p:pic>
        <p:nvPicPr>
          <p:cNvPr id="235" name="Google Shape;235;p27"/>
          <p:cNvPicPr preferRelativeResize="0"/>
          <p:nvPr/>
        </p:nvPicPr>
        <p:blipFill>
          <a:blip r:embed="rId5">
            <a:alphaModFix/>
          </a:blip>
          <a:stretch>
            <a:fillRect/>
          </a:stretch>
        </p:blipFill>
        <p:spPr>
          <a:xfrm rot="-5400000">
            <a:off x="2199175" y="3553025"/>
            <a:ext cx="1155600" cy="1155600"/>
          </a:xfrm>
          <a:prstGeom prst="rect">
            <a:avLst/>
          </a:prstGeom>
          <a:noFill/>
          <a:ln>
            <a:noFill/>
          </a:ln>
        </p:spPr>
      </p:pic>
      <p:sp>
        <p:nvSpPr>
          <p:cNvPr id="236" name="Google Shape;236;p27"/>
          <p:cNvSpPr txBox="1"/>
          <p:nvPr/>
        </p:nvSpPr>
        <p:spPr>
          <a:xfrm>
            <a:off x="1709938" y="3627250"/>
            <a:ext cx="719100" cy="9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latin typeface="Catamaran Light"/>
                <a:ea typeface="Catamaran Light"/>
                <a:cs typeface="Catamaran Light"/>
                <a:sym typeface="Catamaran Light"/>
              </a:rPr>
              <a:t>copy params</a:t>
            </a:r>
            <a:endParaRPr sz="1000">
              <a:latin typeface="Catamaran Light"/>
              <a:ea typeface="Catamaran Light"/>
              <a:cs typeface="Catamaran Light"/>
              <a:sym typeface="Catamaran Light"/>
            </a:endParaRPr>
          </a:p>
          <a:p>
            <a:pPr indent="0" lvl="0" marL="0" rtl="0" algn="l">
              <a:spcBef>
                <a:spcPts val="0"/>
              </a:spcBef>
              <a:spcAft>
                <a:spcPts val="0"/>
              </a:spcAft>
              <a:buNone/>
            </a:pPr>
            <a:r>
              <a:rPr lang="es" sz="3400">
                <a:latin typeface="Catamaran Light"/>
                <a:ea typeface="Catamaran Light"/>
                <a:cs typeface="Catamaran Light"/>
                <a:sym typeface="Catamaran Light"/>
              </a:rPr>
              <a:t>→</a:t>
            </a:r>
            <a:endParaRPr sz="3400">
              <a:latin typeface="Catamaran Light"/>
              <a:ea typeface="Catamaran Light"/>
              <a:cs typeface="Catamaran Light"/>
              <a:sym typeface="Catamaran Light"/>
            </a:endParaRPr>
          </a:p>
        </p:txBody>
      </p:sp>
      <p:pic>
        <p:nvPicPr>
          <p:cNvPr id="237" name="Google Shape;237;p27"/>
          <p:cNvPicPr preferRelativeResize="0"/>
          <p:nvPr/>
        </p:nvPicPr>
        <p:blipFill rotWithShape="1">
          <a:blip r:embed="rId6">
            <a:alphaModFix amt="30000"/>
          </a:blip>
          <a:srcRect b="9633" l="0" r="16149" t="0"/>
          <a:stretch/>
        </p:blipFill>
        <p:spPr>
          <a:xfrm>
            <a:off x="7016275" y="808375"/>
            <a:ext cx="2127726" cy="2350426"/>
          </a:xfrm>
          <a:prstGeom prst="rect">
            <a:avLst/>
          </a:prstGeom>
          <a:noFill/>
          <a:ln>
            <a:noFill/>
          </a:ln>
        </p:spPr>
      </p:pic>
      <p:sp>
        <p:nvSpPr>
          <p:cNvPr id="238" name="Google Shape;238;p27"/>
          <p:cNvSpPr txBox="1"/>
          <p:nvPr/>
        </p:nvSpPr>
        <p:spPr>
          <a:xfrm>
            <a:off x="3794500" y="3276325"/>
            <a:ext cx="4208100" cy="16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tamaran Light"/>
                <a:ea typeface="Catamaran Light"/>
                <a:cs typeface="Catamaran Light"/>
                <a:sym typeface="Catamaran Light"/>
              </a:rPr>
              <a:t>The learned hierarchical posterior model combined with sample-based Bayesian exploration</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procedures can</a:t>
            </a:r>
            <a:r>
              <a:rPr b="1" lang="es">
                <a:latin typeface="Catamaran"/>
                <a:ea typeface="Catamaran"/>
                <a:cs typeface="Catamaran"/>
                <a:sym typeface="Catamaran"/>
              </a:rPr>
              <a:t> increase the sample efficiency</a:t>
            </a:r>
            <a:r>
              <a:rPr lang="es">
                <a:latin typeface="Catamaran Light"/>
                <a:ea typeface="Catamaran Light"/>
                <a:cs typeface="Catamaran Light"/>
                <a:sym typeface="Catamaran Light"/>
              </a:rPr>
              <a:t> of learning.  Also, the framework needs only to store the world model and the task specific dynamics, where previous model-based algorithms (</a:t>
            </a:r>
            <a:r>
              <a:rPr lang="es" u="sng">
                <a:solidFill>
                  <a:schemeClr val="hlink"/>
                </a:solidFill>
                <a:latin typeface="Catamaran Light"/>
                <a:ea typeface="Catamaran Light"/>
                <a:cs typeface="Catamaran Light"/>
                <a:sym typeface="Catamaran Light"/>
                <a:hlinkClick r:id="rId7"/>
              </a:rPr>
              <a:t>PETS</a:t>
            </a:r>
            <a:r>
              <a:rPr lang="es">
                <a:latin typeface="Catamaran Light"/>
                <a:ea typeface="Catamaran Light"/>
                <a:cs typeface="Catamaran Light"/>
                <a:sym typeface="Catamaran Light"/>
              </a:rPr>
              <a:t>) use finite number of neural network ensembles</a:t>
            </a:r>
            <a:endParaRPr>
              <a:latin typeface="Catamaran Light"/>
              <a:ea typeface="Catamaran Light"/>
              <a:cs typeface="Catamaran Light"/>
              <a:sym typeface="Catamaran Light"/>
            </a:endParaRPr>
          </a:p>
        </p:txBody>
      </p:sp>
      <p:sp>
        <p:nvSpPr>
          <p:cNvPr id="239" name="Google Shape;239;p27"/>
          <p:cNvSpPr txBox="1"/>
          <p:nvPr/>
        </p:nvSpPr>
        <p:spPr>
          <a:xfrm>
            <a:off x="842667" y="2125600"/>
            <a:ext cx="10953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lt1"/>
                </a:solidFill>
                <a:latin typeface="Catamaran"/>
                <a:ea typeface="Catamaran"/>
                <a:cs typeface="Catamaran"/>
                <a:sym typeface="Catamaran"/>
              </a:rPr>
              <a:t>ps: Lion opt </a:t>
            </a:r>
            <a:endParaRPr b="1">
              <a:solidFill>
                <a:schemeClr val="lt1"/>
              </a:solidFill>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p:nvPr/>
        </p:nvSpPr>
        <p:spPr>
          <a:xfrm flipH="1" rot="-5400000">
            <a:off x="-750300" y="799275"/>
            <a:ext cx="5140800" cy="364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txBox="1"/>
          <p:nvPr>
            <p:ph idx="6" type="ctrTitle"/>
          </p:nvPr>
        </p:nvSpPr>
        <p:spPr>
          <a:xfrm>
            <a:off x="515400" y="100675"/>
            <a:ext cx="3021600" cy="67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VBLRL: System overview</a:t>
            </a:r>
            <a:endParaRPr/>
          </a:p>
        </p:txBody>
      </p:sp>
      <p:pic>
        <p:nvPicPr>
          <p:cNvPr id="246" name="Google Shape;246;p28"/>
          <p:cNvPicPr preferRelativeResize="0"/>
          <p:nvPr/>
        </p:nvPicPr>
        <p:blipFill rotWithShape="1">
          <a:blip r:embed="rId3">
            <a:alphaModFix/>
          </a:blip>
          <a:srcRect b="3344" l="1468" r="4968" t="0"/>
          <a:stretch/>
        </p:blipFill>
        <p:spPr>
          <a:xfrm>
            <a:off x="4030675" y="206325"/>
            <a:ext cx="3806776" cy="2035225"/>
          </a:xfrm>
          <a:prstGeom prst="rect">
            <a:avLst/>
          </a:prstGeom>
          <a:noFill/>
          <a:ln>
            <a:noFill/>
          </a:ln>
        </p:spPr>
      </p:pic>
      <p:pic>
        <p:nvPicPr>
          <p:cNvPr id="247" name="Google Shape;247;p28"/>
          <p:cNvPicPr preferRelativeResize="0"/>
          <p:nvPr/>
        </p:nvPicPr>
        <p:blipFill>
          <a:blip r:embed="rId4">
            <a:alphaModFix/>
          </a:blip>
          <a:stretch>
            <a:fillRect/>
          </a:stretch>
        </p:blipFill>
        <p:spPr>
          <a:xfrm>
            <a:off x="3938175" y="2443900"/>
            <a:ext cx="4834847" cy="2481250"/>
          </a:xfrm>
          <a:prstGeom prst="rect">
            <a:avLst/>
          </a:prstGeom>
          <a:noFill/>
          <a:ln>
            <a:noFill/>
          </a:ln>
        </p:spPr>
      </p:pic>
      <p:sp>
        <p:nvSpPr>
          <p:cNvPr id="248" name="Google Shape;248;p28"/>
          <p:cNvSpPr txBox="1"/>
          <p:nvPr/>
        </p:nvSpPr>
        <p:spPr>
          <a:xfrm>
            <a:off x="296025" y="955675"/>
            <a:ext cx="3143400" cy="3591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Livvic"/>
              <a:buAutoNum type="arabicPeriod"/>
            </a:pPr>
            <a:r>
              <a:rPr b="1" lang="es" sz="1700">
                <a:solidFill>
                  <a:schemeClr val="lt1"/>
                </a:solidFill>
                <a:latin typeface="Livvic"/>
                <a:ea typeface="Livvic"/>
                <a:cs typeface="Livvic"/>
                <a:sym typeface="Livvic"/>
              </a:rPr>
              <a:t>PreTrain on the world model (only for the first run)</a:t>
            </a:r>
            <a:endParaRPr b="1" sz="1700">
              <a:solidFill>
                <a:schemeClr val="lt1"/>
              </a:solidFill>
              <a:latin typeface="Livvic"/>
              <a:ea typeface="Livvic"/>
              <a:cs typeface="Livvic"/>
              <a:sym typeface="Livvic"/>
            </a:endParaRPr>
          </a:p>
          <a:p>
            <a:pPr indent="0" lvl="0" marL="457200" rtl="0" algn="l">
              <a:spcBef>
                <a:spcPts val="0"/>
              </a:spcBef>
              <a:spcAft>
                <a:spcPts val="0"/>
              </a:spcAft>
              <a:buNone/>
            </a:pPr>
            <a:r>
              <a:t/>
            </a:r>
            <a:endParaRPr b="1" sz="1700">
              <a:solidFill>
                <a:schemeClr val="lt1"/>
              </a:solidFill>
              <a:latin typeface="Livvic"/>
              <a:ea typeface="Livvic"/>
              <a:cs typeface="Livvic"/>
              <a:sym typeface="Livvic"/>
            </a:endParaRPr>
          </a:p>
          <a:p>
            <a:pPr indent="-336550" lvl="0" marL="457200" rtl="0" algn="l">
              <a:spcBef>
                <a:spcPts val="0"/>
              </a:spcBef>
              <a:spcAft>
                <a:spcPts val="0"/>
              </a:spcAft>
              <a:buClr>
                <a:schemeClr val="lt1"/>
              </a:buClr>
              <a:buSzPts val="1700"/>
              <a:buFont typeface="Livvic"/>
              <a:buAutoNum type="arabicPeriod"/>
            </a:pPr>
            <a:r>
              <a:rPr b="1" lang="es" sz="1700">
                <a:solidFill>
                  <a:schemeClr val="lt1"/>
                </a:solidFill>
                <a:latin typeface="Livvic"/>
                <a:ea typeface="Livvic"/>
                <a:cs typeface="Livvic"/>
                <a:sym typeface="Livvic"/>
              </a:rPr>
              <a:t>initialize</a:t>
            </a:r>
            <a:r>
              <a:rPr b="1" lang="es" sz="1700">
                <a:solidFill>
                  <a:schemeClr val="lt1"/>
                </a:solidFill>
                <a:latin typeface="Livvic"/>
                <a:ea typeface="Livvic"/>
                <a:cs typeface="Livvic"/>
                <a:sym typeface="Livvic"/>
              </a:rPr>
              <a:t> the task-specific dynamic</a:t>
            </a:r>
            <a:endParaRPr b="1" sz="1700">
              <a:solidFill>
                <a:schemeClr val="lt1"/>
              </a:solidFill>
              <a:latin typeface="Livvic"/>
              <a:ea typeface="Livvic"/>
              <a:cs typeface="Livvic"/>
              <a:sym typeface="Livvic"/>
            </a:endParaRPr>
          </a:p>
          <a:p>
            <a:pPr indent="0" lvl="0" marL="457200" rtl="0" algn="l">
              <a:spcBef>
                <a:spcPts val="0"/>
              </a:spcBef>
              <a:spcAft>
                <a:spcPts val="0"/>
              </a:spcAft>
              <a:buNone/>
            </a:pPr>
            <a:r>
              <a:t/>
            </a:r>
            <a:endParaRPr b="1" sz="1700">
              <a:solidFill>
                <a:schemeClr val="lt1"/>
              </a:solidFill>
              <a:latin typeface="Livvic"/>
              <a:ea typeface="Livvic"/>
              <a:cs typeface="Livvic"/>
              <a:sym typeface="Livvic"/>
            </a:endParaRPr>
          </a:p>
          <a:p>
            <a:pPr indent="-336550" lvl="0" marL="457200" rtl="0" algn="l">
              <a:spcBef>
                <a:spcPts val="0"/>
              </a:spcBef>
              <a:spcAft>
                <a:spcPts val="0"/>
              </a:spcAft>
              <a:buClr>
                <a:schemeClr val="lt1"/>
              </a:buClr>
              <a:buSzPts val="1700"/>
              <a:buFont typeface="Livvic"/>
              <a:buAutoNum type="arabicPeriod"/>
            </a:pPr>
            <a:r>
              <a:rPr b="1" lang="es" sz="1700">
                <a:solidFill>
                  <a:schemeClr val="lt1"/>
                </a:solidFill>
                <a:latin typeface="Livvic"/>
                <a:ea typeface="Livvic"/>
                <a:cs typeface="Livvic"/>
                <a:sym typeface="Livvic"/>
              </a:rPr>
              <a:t>Solve the task </a:t>
            </a:r>
            <a:endParaRPr b="1" sz="1700">
              <a:solidFill>
                <a:schemeClr val="lt1"/>
              </a:solidFill>
              <a:latin typeface="Livvic"/>
              <a:ea typeface="Livvic"/>
              <a:cs typeface="Livvic"/>
              <a:sym typeface="Livvic"/>
            </a:endParaRPr>
          </a:p>
          <a:p>
            <a:pPr indent="-336550" lvl="1" marL="914400" rtl="0" algn="l">
              <a:spcBef>
                <a:spcPts val="0"/>
              </a:spcBef>
              <a:spcAft>
                <a:spcPts val="0"/>
              </a:spcAft>
              <a:buClr>
                <a:schemeClr val="lt1"/>
              </a:buClr>
              <a:buSzPts val="1700"/>
              <a:buFont typeface="Livvic"/>
              <a:buAutoNum type="arabicPeriod"/>
            </a:pPr>
            <a:r>
              <a:rPr b="1" lang="es" sz="1700">
                <a:solidFill>
                  <a:schemeClr val="lt1"/>
                </a:solidFill>
                <a:latin typeface="Livvic"/>
                <a:ea typeface="Livvic"/>
                <a:cs typeface="Livvic"/>
                <a:sym typeface="Livvic"/>
              </a:rPr>
              <a:t>fine tune on the task specific dynamic and update the planner</a:t>
            </a:r>
            <a:endParaRPr b="1" sz="1700">
              <a:solidFill>
                <a:schemeClr val="lt1"/>
              </a:solidFill>
              <a:latin typeface="Livvic"/>
              <a:ea typeface="Livvic"/>
              <a:cs typeface="Livvic"/>
              <a:sym typeface="Livvic"/>
            </a:endParaRPr>
          </a:p>
          <a:p>
            <a:pPr indent="0" lvl="0" marL="914400" rtl="0" algn="l">
              <a:spcBef>
                <a:spcPts val="0"/>
              </a:spcBef>
              <a:spcAft>
                <a:spcPts val="0"/>
              </a:spcAft>
              <a:buNone/>
            </a:pPr>
            <a:r>
              <a:t/>
            </a:r>
            <a:endParaRPr b="1" sz="1700">
              <a:solidFill>
                <a:schemeClr val="lt1"/>
              </a:solidFill>
              <a:latin typeface="Livvic"/>
              <a:ea typeface="Livvic"/>
              <a:cs typeface="Livvic"/>
              <a:sym typeface="Livvic"/>
            </a:endParaRPr>
          </a:p>
          <a:p>
            <a:pPr indent="-336550" lvl="0" marL="457200" rtl="0" algn="l">
              <a:spcBef>
                <a:spcPts val="0"/>
              </a:spcBef>
              <a:spcAft>
                <a:spcPts val="0"/>
              </a:spcAft>
              <a:buClr>
                <a:schemeClr val="lt1"/>
              </a:buClr>
              <a:buSzPts val="1700"/>
              <a:buFont typeface="Livvic"/>
              <a:buAutoNum type="arabicPeriod"/>
            </a:pPr>
            <a:r>
              <a:rPr b="1" lang="es" sz="1700">
                <a:solidFill>
                  <a:schemeClr val="lt1"/>
                </a:solidFill>
                <a:latin typeface="Livvic"/>
                <a:ea typeface="Livvic"/>
                <a:cs typeface="Livvic"/>
                <a:sym typeface="Livvic"/>
              </a:rPr>
              <a:t>keep updating the world model</a:t>
            </a:r>
            <a:endParaRPr b="1" sz="1700">
              <a:solidFill>
                <a:schemeClr val="lt1"/>
              </a:solidFill>
              <a:latin typeface="Livvic"/>
              <a:ea typeface="Livvic"/>
              <a:cs typeface="Livvic"/>
              <a:sym typeface="Livvic"/>
            </a:endParaRPr>
          </a:p>
          <a:p>
            <a:pPr indent="0" lvl="0" marL="0" rtl="0" algn="l">
              <a:spcBef>
                <a:spcPts val="0"/>
              </a:spcBef>
              <a:spcAft>
                <a:spcPts val="0"/>
              </a:spcAft>
              <a:buNone/>
            </a:pPr>
            <a:r>
              <a:t/>
            </a:r>
            <a:endParaRPr sz="1700">
              <a:solidFill>
                <a:schemeClr val="lt1"/>
              </a:solidFill>
              <a:latin typeface="Livvic Light"/>
              <a:ea typeface="Livvic Light"/>
              <a:cs typeface="Livvic Light"/>
              <a:sym typeface="Livvic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p:nvPr/>
        </p:nvSpPr>
        <p:spPr>
          <a:xfrm>
            <a:off x="8529775" y="2731275"/>
            <a:ext cx="362100" cy="19887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flipH="1" rot="-5400000">
            <a:off x="960900" y="1570875"/>
            <a:ext cx="2387700" cy="430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idx="2" type="ctrTitle"/>
          </p:nvPr>
        </p:nvSpPr>
        <p:spPr>
          <a:xfrm>
            <a:off x="391250" y="2808175"/>
            <a:ext cx="32298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Cem optimizer : choose an action OVER the model</a:t>
            </a:r>
            <a:endParaRPr>
              <a:solidFill>
                <a:schemeClr val="lt1"/>
              </a:solidFill>
            </a:endParaRPr>
          </a:p>
        </p:txBody>
      </p:sp>
      <p:sp>
        <p:nvSpPr>
          <p:cNvPr id="256" name="Google Shape;256;p29"/>
          <p:cNvSpPr txBox="1"/>
          <p:nvPr>
            <p:ph type="ctrTitle"/>
          </p:nvPr>
        </p:nvSpPr>
        <p:spPr>
          <a:xfrm>
            <a:off x="429925" y="314300"/>
            <a:ext cx="2853000" cy="35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Planner</a:t>
            </a:r>
            <a:endParaRPr>
              <a:solidFill>
                <a:schemeClr val="dk1"/>
              </a:solidFill>
            </a:endParaRPr>
          </a:p>
        </p:txBody>
      </p:sp>
      <p:pic>
        <p:nvPicPr>
          <p:cNvPr id="257" name="Google Shape;257;p29"/>
          <p:cNvPicPr preferRelativeResize="0"/>
          <p:nvPr/>
        </p:nvPicPr>
        <p:blipFill>
          <a:blip r:embed="rId3">
            <a:alphaModFix/>
          </a:blip>
          <a:stretch>
            <a:fillRect/>
          </a:stretch>
        </p:blipFill>
        <p:spPr>
          <a:xfrm>
            <a:off x="2896125" y="3250675"/>
            <a:ext cx="5946049" cy="1391275"/>
          </a:xfrm>
          <a:prstGeom prst="rect">
            <a:avLst/>
          </a:prstGeom>
          <a:noFill/>
          <a:ln>
            <a:noFill/>
          </a:ln>
        </p:spPr>
      </p:pic>
      <p:sp>
        <p:nvSpPr>
          <p:cNvPr id="258" name="Google Shape;258;p29"/>
          <p:cNvSpPr txBox="1"/>
          <p:nvPr/>
        </p:nvSpPr>
        <p:spPr>
          <a:xfrm>
            <a:off x="134750" y="599875"/>
            <a:ext cx="4234800" cy="17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urier New"/>
                <a:ea typeface="Courier New"/>
                <a:cs typeface="Courier New"/>
                <a:sym typeface="Courier New"/>
              </a:rPr>
              <a:t>Given s</a:t>
            </a:r>
            <a:endParaRPr sz="1100">
              <a:latin typeface="Courier New"/>
              <a:ea typeface="Courier New"/>
              <a:cs typeface="Courier New"/>
              <a:sym typeface="Courier New"/>
            </a:endParaRPr>
          </a:p>
          <a:p>
            <a:pPr indent="0" lvl="0" marL="0" rtl="0" algn="l">
              <a:spcBef>
                <a:spcPts val="0"/>
              </a:spcBef>
              <a:spcAft>
                <a:spcPts val="0"/>
              </a:spcAft>
              <a:buNone/>
            </a:pPr>
            <a:r>
              <a:rPr b="1" lang="es" sz="1100">
                <a:latin typeface="Courier New"/>
                <a:ea typeface="Courier New"/>
                <a:cs typeface="Courier New"/>
                <a:sym typeface="Courier New"/>
              </a:rPr>
              <a:t>for </a:t>
            </a:r>
            <a:r>
              <a:rPr lang="es" sz="1100">
                <a:latin typeface="Courier New"/>
                <a:ea typeface="Courier New"/>
                <a:cs typeface="Courier New"/>
                <a:sym typeface="Courier New"/>
              </a:rPr>
              <a:t>time t=0 to Horizon:</a:t>
            </a:r>
            <a:endParaRPr sz="1100">
              <a:latin typeface="Courier New"/>
              <a:ea typeface="Courier New"/>
              <a:cs typeface="Courier New"/>
              <a:sym typeface="Courier New"/>
            </a:endParaRPr>
          </a:p>
          <a:p>
            <a:pPr indent="0" lvl="0" marL="0" rtl="0" algn="l">
              <a:spcBef>
                <a:spcPts val="0"/>
              </a:spcBef>
              <a:spcAft>
                <a:spcPts val="0"/>
              </a:spcAft>
              <a:buNone/>
            </a:pPr>
            <a:r>
              <a:rPr lang="es" sz="1100">
                <a:latin typeface="Courier New"/>
                <a:ea typeface="Courier New"/>
                <a:cs typeface="Courier New"/>
                <a:sym typeface="Courier New"/>
              </a:rPr>
              <a:t>	sample actions sequences ~ CEM()</a:t>
            </a:r>
            <a:endParaRPr sz="1100">
              <a:latin typeface="Courier New"/>
              <a:ea typeface="Courier New"/>
              <a:cs typeface="Courier New"/>
              <a:sym typeface="Courier New"/>
            </a:endParaRPr>
          </a:p>
          <a:p>
            <a:pPr indent="457200" lvl="0" marL="0" rtl="0" algn="l">
              <a:spcBef>
                <a:spcPts val="0"/>
              </a:spcBef>
              <a:spcAft>
                <a:spcPts val="0"/>
              </a:spcAft>
              <a:buNone/>
            </a:pPr>
            <a:r>
              <a:rPr lang="es" sz="1100">
                <a:latin typeface="Courier New"/>
                <a:ea typeface="Courier New"/>
                <a:cs typeface="Courier New"/>
                <a:sym typeface="Courier New"/>
              </a:rPr>
              <a:t>sample P model from task model</a:t>
            </a:r>
            <a:endParaRPr sz="1100">
              <a:latin typeface="Courier New"/>
              <a:ea typeface="Courier New"/>
              <a:cs typeface="Courier New"/>
              <a:sym typeface="Courier New"/>
            </a:endParaRPr>
          </a:p>
          <a:p>
            <a:pPr indent="0" lvl="0" marL="0" rtl="0" algn="l">
              <a:spcBef>
                <a:spcPts val="0"/>
              </a:spcBef>
              <a:spcAft>
                <a:spcPts val="0"/>
              </a:spcAft>
              <a:buNone/>
            </a:pPr>
            <a:r>
              <a:rPr lang="es" sz="1100">
                <a:latin typeface="Courier New"/>
                <a:ea typeface="Courier New"/>
                <a:cs typeface="Courier New"/>
                <a:sym typeface="Courier New"/>
              </a:rPr>
              <a:t>	</a:t>
            </a:r>
            <a:r>
              <a:rPr b="1" lang="es" sz="1100">
                <a:latin typeface="Courier New"/>
                <a:ea typeface="Courier New"/>
                <a:cs typeface="Courier New"/>
                <a:sym typeface="Courier New"/>
              </a:rPr>
              <a:t>for </a:t>
            </a:r>
            <a:r>
              <a:rPr lang="es" sz="1100">
                <a:latin typeface="Courier New"/>
                <a:ea typeface="Courier New"/>
                <a:cs typeface="Courier New"/>
                <a:sym typeface="Courier New"/>
              </a:rPr>
              <a:t>particle P:</a:t>
            </a:r>
            <a:endParaRPr sz="1100">
              <a:latin typeface="Courier New"/>
              <a:ea typeface="Courier New"/>
              <a:cs typeface="Courier New"/>
              <a:sym typeface="Courier New"/>
            </a:endParaRPr>
          </a:p>
          <a:p>
            <a:pPr indent="0" lvl="0" marL="0" rtl="0" algn="l">
              <a:spcBef>
                <a:spcPts val="0"/>
              </a:spcBef>
              <a:spcAft>
                <a:spcPts val="0"/>
              </a:spcAft>
              <a:buNone/>
            </a:pPr>
            <a:r>
              <a:rPr lang="es" sz="1100">
                <a:latin typeface="Courier New"/>
                <a:ea typeface="Courier New"/>
                <a:cs typeface="Courier New"/>
                <a:sym typeface="Courier New"/>
              </a:rPr>
              <a:t>		propagate </a:t>
            </a:r>
            <a:r>
              <a:rPr i="1" lang="es" sz="1100">
                <a:latin typeface="Courier New"/>
                <a:ea typeface="Courier New"/>
                <a:cs typeface="Courier New"/>
                <a:sym typeface="Courier New"/>
              </a:rPr>
              <a:t>s+act_seq </a:t>
            </a:r>
            <a:r>
              <a:rPr lang="es" sz="1100">
                <a:latin typeface="Courier New"/>
                <a:ea typeface="Courier New"/>
                <a:cs typeface="Courier New"/>
                <a:sym typeface="Courier New"/>
              </a:rPr>
              <a:t>across model P_i</a:t>
            </a:r>
            <a:endParaRPr sz="1100">
              <a:latin typeface="Courier New"/>
              <a:ea typeface="Courier New"/>
              <a:cs typeface="Courier New"/>
              <a:sym typeface="Courier New"/>
            </a:endParaRPr>
          </a:p>
          <a:p>
            <a:pPr indent="0" lvl="0" marL="0" rtl="0" algn="l">
              <a:spcBef>
                <a:spcPts val="0"/>
              </a:spcBef>
              <a:spcAft>
                <a:spcPts val="0"/>
              </a:spcAft>
              <a:buNone/>
            </a:pPr>
            <a:r>
              <a:rPr lang="es" sz="1100">
                <a:latin typeface="Courier New"/>
                <a:ea typeface="Courier New"/>
                <a:cs typeface="Courier New"/>
                <a:sym typeface="Courier New"/>
              </a:rPr>
              <a:t>	Evaluate actions as avg cumulative rewards</a:t>
            </a:r>
            <a:endParaRPr sz="1100">
              <a:latin typeface="Courier New"/>
              <a:ea typeface="Courier New"/>
              <a:cs typeface="Courier New"/>
              <a:sym typeface="Courier New"/>
            </a:endParaRPr>
          </a:p>
          <a:p>
            <a:pPr indent="0" lvl="0" marL="0" rtl="0" algn="l">
              <a:spcBef>
                <a:spcPts val="0"/>
              </a:spcBef>
              <a:spcAft>
                <a:spcPts val="0"/>
              </a:spcAft>
              <a:buNone/>
            </a:pPr>
            <a:r>
              <a:rPr lang="es" sz="1100">
                <a:latin typeface="Courier New"/>
                <a:ea typeface="Courier New"/>
                <a:cs typeface="Courier New"/>
                <a:sym typeface="Courier New"/>
              </a:rPr>
              <a:t>	Update_cem()</a:t>
            </a:r>
            <a:endParaRPr>
              <a:latin typeface="Catamaran Light"/>
              <a:ea typeface="Catamaran Light"/>
              <a:cs typeface="Catamaran Light"/>
              <a:sym typeface="Catamaran Light"/>
            </a:endParaRPr>
          </a:p>
        </p:txBody>
      </p:sp>
      <p:sp>
        <p:nvSpPr>
          <p:cNvPr id="259" name="Google Shape;259;p29"/>
          <p:cNvSpPr txBox="1"/>
          <p:nvPr/>
        </p:nvSpPr>
        <p:spPr>
          <a:xfrm>
            <a:off x="289775" y="3323525"/>
            <a:ext cx="2167800" cy="1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ivvic Light"/>
                <a:ea typeface="Livvic Light"/>
                <a:cs typeface="Livvic Light"/>
                <a:sym typeface="Livvic Light"/>
              </a:rPr>
              <a:t>it’s a gradient free evolution strategy that learn a distribution over the search space. </a:t>
            </a:r>
            <a:endParaRPr>
              <a:solidFill>
                <a:schemeClr val="lt1"/>
              </a:solidFill>
              <a:latin typeface="Livvic Light"/>
              <a:ea typeface="Livvic Light"/>
              <a:cs typeface="Livvic Light"/>
              <a:sym typeface="Livvic Light"/>
            </a:endParaRPr>
          </a:p>
        </p:txBody>
      </p:sp>
      <p:sp>
        <p:nvSpPr>
          <p:cNvPr id="260" name="Google Shape;260;p29"/>
          <p:cNvSpPr/>
          <p:nvPr/>
        </p:nvSpPr>
        <p:spPr>
          <a:xfrm>
            <a:off x="4137775" y="665900"/>
            <a:ext cx="377100" cy="351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a:t>
            </a:r>
            <a:endParaRPr/>
          </a:p>
        </p:txBody>
      </p:sp>
      <p:sp>
        <p:nvSpPr>
          <p:cNvPr id="261" name="Google Shape;261;p29"/>
          <p:cNvSpPr/>
          <p:nvPr/>
        </p:nvSpPr>
        <p:spPr>
          <a:xfrm>
            <a:off x="4290175" y="818300"/>
            <a:ext cx="377100" cy="351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a:t>
            </a:r>
            <a:endParaRPr/>
          </a:p>
        </p:txBody>
      </p:sp>
      <p:sp>
        <p:nvSpPr>
          <p:cNvPr id="262" name="Google Shape;262;p29"/>
          <p:cNvSpPr/>
          <p:nvPr/>
        </p:nvSpPr>
        <p:spPr>
          <a:xfrm>
            <a:off x="4419950" y="951475"/>
            <a:ext cx="377100" cy="351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a:t>
            </a:r>
            <a:endParaRPr/>
          </a:p>
        </p:txBody>
      </p:sp>
      <p:sp>
        <p:nvSpPr>
          <p:cNvPr id="263" name="Google Shape;263;p29"/>
          <p:cNvSpPr/>
          <p:nvPr/>
        </p:nvSpPr>
        <p:spPr>
          <a:xfrm>
            <a:off x="4594975" y="1123100"/>
            <a:ext cx="377100" cy="351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a:t>
            </a:r>
            <a:endParaRPr/>
          </a:p>
        </p:txBody>
      </p:sp>
      <p:sp>
        <p:nvSpPr>
          <p:cNvPr id="264" name="Google Shape;264;p29"/>
          <p:cNvSpPr/>
          <p:nvPr/>
        </p:nvSpPr>
        <p:spPr>
          <a:xfrm>
            <a:off x="4743938" y="1275525"/>
            <a:ext cx="377100" cy="3516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a:t>
            </a:r>
            <a:endParaRPr/>
          </a:p>
        </p:txBody>
      </p:sp>
      <p:sp>
        <p:nvSpPr>
          <p:cNvPr id="265" name="Google Shape;265;p29"/>
          <p:cNvSpPr/>
          <p:nvPr/>
        </p:nvSpPr>
        <p:spPr>
          <a:xfrm>
            <a:off x="5686500" y="447475"/>
            <a:ext cx="905025" cy="351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Net</a:t>
            </a:r>
            <a:endParaRPr/>
          </a:p>
        </p:txBody>
      </p:sp>
      <p:sp>
        <p:nvSpPr>
          <p:cNvPr id="266" name="Google Shape;266;p29"/>
          <p:cNvSpPr/>
          <p:nvPr/>
        </p:nvSpPr>
        <p:spPr>
          <a:xfrm>
            <a:off x="5838900" y="599875"/>
            <a:ext cx="905025" cy="351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Net</a:t>
            </a:r>
            <a:endParaRPr/>
          </a:p>
        </p:txBody>
      </p:sp>
      <p:sp>
        <p:nvSpPr>
          <p:cNvPr id="267" name="Google Shape;267;p29"/>
          <p:cNvSpPr/>
          <p:nvPr/>
        </p:nvSpPr>
        <p:spPr>
          <a:xfrm>
            <a:off x="5991300" y="752275"/>
            <a:ext cx="905025" cy="351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Net</a:t>
            </a:r>
            <a:endParaRPr/>
          </a:p>
        </p:txBody>
      </p:sp>
      <p:sp>
        <p:nvSpPr>
          <p:cNvPr id="268" name="Google Shape;268;p29"/>
          <p:cNvSpPr/>
          <p:nvPr/>
        </p:nvSpPr>
        <p:spPr>
          <a:xfrm>
            <a:off x="6143700" y="904675"/>
            <a:ext cx="905025" cy="351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Net</a:t>
            </a:r>
            <a:endParaRPr/>
          </a:p>
        </p:txBody>
      </p:sp>
      <p:sp>
        <p:nvSpPr>
          <p:cNvPr id="269" name="Google Shape;269;p29"/>
          <p:cNvSpPr/>
          <p:nvPr/>
        </p:nvSpPr>
        <p:spPr>
          <a:xfrm>
            <a:off x="6296100" y="1057075"/>
            <a:ext cx="905025" cy="351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Net</a:t>
            </a:r>
            <a:endParaRPr/>
          </a:p>
        </p:txBody>
      </p:sp>
      <p:sp>
        <p:nvSpPr>
          <p:cNvPr id="270" name="Google Shape;270;p29"/>
          <p:cNvSpPr/>
          <p:nvPr/>
        </p:nvSpPr>
        <p:spPr>
          <a:xfrm>
            <a:off x="4623088" y="2090263"/>
            <a:ext cx="905025" cy="3516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Act seq</a:t>
            </a:r>
            <a:endParaRPr/>
          </a:p>
        </p:txBody>
      </p:sp>
      <p:sp>
        <p:nvSpPr>
          <p:cNvPr id="271" name="Google Shape;271;p29"/>
          <p:cNvSpPr/>
          <p:nvPr/>
        </p:nvSpPr>
        <p:spPr>
          <a:xfrm>
            <a:off x="4734650" y="1730438"/>
            <a:ext cx="226200" cy="256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5333125" y="1152175"/>
            <a:ext cx="7509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3" name="Google Shape;273;p29"/>
          <p:cNvGraphicFramePr/>
          <p:nvPr/>
        </p:nvGraphicFramePr>
        <p:xfrm>
          <a:off x="7614625" y="440475"/>
          <a:ext cx="3000000" cy="3000000"/>
        </p:xfrm>
        <a:graphic>
          <a:graphicData uri="http://schemas.openxmlformats.org/drawingml/2006/table">
            <a:tbl>
              <a:tblPr>
                <a:noFill/>
                <a:tableStyleId>{C025A7D5-955F-41A9-9E9A-DA3FF563593A}</a:tableStyleId>
              </a:tblPr>
              <a:tblGrid>
                <a:gridCol w="382850"/>
              </a:tblGrid>
              <a:tr h="394475">
                <a:tc>
                  <a:txBody>
                    <a:bodyPr/>
                    <a:lstStyle/>
                    <a:p>
                      <a:pPr indent="0" lvl="0" marL="0" rtl="0" algn="l">
                        <a:spcBef>
                          <a:spcPts val="0"/>
                        </a:spcBef>
                        <a:spcAft>
                          <a:spcPts val="0"/>
                        </a:spcAft>
                        <a:buNone/>
                      </a:pPr>
                      <a:r>
                        <a:rPr lang="es"/>
                        <a:t>r1</a:t>
                      </a:r>
                      <a:endParaRPr/>
                    </a:p>
                  </a:txBody>
                  <a:tcPr marT="91425" marB="91425" marR="91425" marL="91425"/>
                </a:tc>
              </a:tr>
              <a:tr h="394450">
                <a:tc>
                  <a:txBody>
                    <a:bodyPr/>
                    <a:lstStyle/>
                    <a:p>
                      <a:pPr indent="0" lvl="0" marL="0" rtl="0" algn="l">
                        <a:spcBef>
                          <a:spcPts val="0"/>
                        </a:spcBef>
                        <a:spcAft>
                          <a:spcPts val="0"/>
                        </a:spcAft>
                        <a:buNone/>
                      </a:pPr>
                      <a:r>
                        <a:rPr lang="es"/>
                        <a:t>r2</a:t>
                      </a:r>
                      <a:endParaRPr/>
                    </a:p>
                  </a:txBody>
                  <a:tcPr marT="91425" marB="91425" marR="91425" marL="91425"/>
                </a:tc>
              </a:tr>
              <a:tr h="394450">
                <a:tc>
                  <a:txBody>
                    <a:bodyPr/>
                    <a:lstStyle/>
                    <a:p>
                      <a:pPr indent="0" lvl="0" marL="0" rtl="0" algn="l">
                        <a:spcBef>
                          <a:spcPts val="0"/>
                        </a:spcBef>
                        <a:spcAft>
                          <a:spcPts val="0"/>
                        </a:spcAft>
                        <a:buNone/>
                      </a:pPr>
                      <a:r>
                        <a:rPr lang="es"/>
                        <a:t>r3</a:t>
                      </a:r>
                      <a:endParaRPr/>
                    </a:p>
                  </a:txBody>
                  <a:tcPr marT="91425" marB="91425" marR="91425" marL="91425"/>
                </a:tc>
              </a:tr>
              <a:tr h="394450">
                <a:tc>
                  <a:txBody>
                    <a:bodyPr/>
                    <a:lstStyle/>
                    <a:p>
                      <a:pPr indent="0" lvl="0" marL="0" rtl="0" algn="l">
                        <a:spcBef>
                          <a:spcPts val="0"/>
                        </a:spcBef>
                        <a:spcAft>
                          <a:spcPts val="0"/>
                        </a:spcAft>
                        <a:buNone/>
                      </a:pPr>
                      <a:r>
                        <a:rPr lang="es"/>
                        <a:t>r4</a:t>
                      </a:r>
                      <a:endParaRPr/>
                    </a:p>
                  </a:txBody>
                  <a:tcPr marT="91425" marB="91425" marR="91425" marL="91425"/>
                </a:tc>
              </a:tr>
            </a:tbl>
          </a:graphicData>
        </a:graphic>
      </p:graphicFrame>
      <p:pic>
        <p:nvPicPr>
          <p:cNvPr id="274" name="Google Shape;274;p29"/>
          <p:cNvPicPr preferRelativeResize="0"/>
          <p:nvPr/>
        </p:nvPicPr>
        <p:blipFill rotWithShape="1">
          <a:blip r:embed="rId4">
            <a:alphaModFix/>
          </a:blip>
          <a:srcRect b="21203" l="14563" r="17289" t="21209"/>
          <a:stretch/>
        </p:blipFill>
        <p:spPr>
          <a:xfrm>
            <a:off x="5891400" y="1627125"/>
            <a:ext cx="1309724" cy="1232701"/>
          </a:xfrm>
          <a:prstGeom prst="rect">
            <a:avLst/>
          </a:prstGeom>
          <a:noFill/>
          <a:ln>
            <a:noFill/>
          </a:ln>
        </p:spPr>
      </p:pic>
      <p:sp>
        <p:nvSpPr>
          <p:cNvPr id="275" name="Google Shape;275;p29"/>
          <p:cNvSpPr txBox="1"/>
          <p:nvPr/>
        </p:nvSpPr>
        <p:spPr>
          <a:xfrm>
            <a:off x="7273475" y="2233125"/>
            <a:ext cx="15687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Catamaran Light"/>
                <a:ea typeface="Catamaran Light"/>
                <a:cs typeface="Catamaran Light"/>
                <a:sym typeface="Catamaran Light"/>
              </a:rPr>
              <a:t>1/N 𝛴 rewards ⋍ Q </a:t>
            </a:r>
            <a:endParaRPr sz="1200">
              <a:latin typeface="Catamaran Light"/>
              <a:ea typeface="Catamaran Light"/>
              <a:cs typeface="Catamaran Light"/>
              <a:sym typeface="Catamaran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9" name="Shape 279"/>
        <p:cNvGrpSpPr/>
        <p:nvPr/>
      </p:nvGrpSpPr>
      <p:grpSpPr>
        <a:xfrm>
          <a:off x="0" y="0"/>
          <a:ext cx="0" cy="0"/>
          <a:chOff x="0" y="0"/>
          <a:chExt cx="0" cy="0"/>
        </a:xfrm>
      </p:grpSpPr>
      <p:sp>
        <p:nvSpPr>
          <p:cNvPr id="280" name="Google Shape;280;p30"/>
          <p:cNvSpPr/>
          <p:nvPr/>
        </p:nvSpPr>
        <p:spPr>
          <a:xfrm flipH="1">
            <a:off x="5951100" y="254475"/>
            <a:ext cx="2974800" cy="136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flipH="1" rot="-5400000">
            <a:off x="-1866300" y="1896775"/>
            <a:ext cx="5140800" cy="140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idx="8" type="title"/>
          </p:nvPr>
        </p:nvSpPr>
        <p:spPr>
          <a:xfrm>
            <a:off x="293732" y="3154775"/>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283" name="Google Shape;283;p30"/>
          <p:cNvSpPr txBox="1"/>
          <p:nvPr>
            <p:ph type="ctrTitle"/>
          </p:nvPr>
        </p:nvSpPr>
        <p:spPr>
          <a:xfrm>
            <a:off x="2568774" y="179725"/>
            <a:ext cx="327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600">
                <a:solidFill>
                  <a:srgbClr val="3F4D53"/>
                </a:solidFill>
                <a:latin typeface="Livvic SemiBold"/>
                <a:ea typeface="Livvic SemiBold"/>
                <a:cs typeface="Livvic SemiBold"/>
                <a:sym typeface="Livvic SemiBold"/>
              </a:rPr>
              <a:t>Planner and CEM: Try to parallelize the rollouts</a:t>
            </a:r>
            <a:endParaRPr sz="1000"/>
          </a:p>
        </p:txBody>
      </p:sp>
      <p:sp>
        <p:nvSpPr>
          <p:cNvPr id="284" name="Google Shape;284;p30"/>
          <p:cNvSpPr txBox="1"/>
          <p:nvPr>
            <p:ph idx="2" type="title"/>
          </p:nvPr>
        </p:nvSpPr>
        <p:spPr>
          <a:xfrm>
            <a:off x="293732" y="117126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a:t>
            </a:r>
            <a:r>
              <a:rPr lang="es">
                <a:solidFill>
                  <a:schemeClr val="lt1"/>
                </a:solidFill>
              </a:rPr>
              <a:t>1</a:t>
            </a:r>
            <a:endParaRPr>
              <a:solidFill>
                <a:schemeClr val="lt1"/>
              </a:solidFill>
            </a:endParaRPr>
          </a:p>
        </p:txBody>
      </p:sp>
      <p:sp>
        <p:nvSpPr>
          <p:cNvPr id="285" name="Google Shape;285;p30"/>
          <p:cNvSpPr txBox="1"/>
          <p:nvPr>
            <p:ph idx="5" type="title"/>
          </p:nvPr>
        </p:nvSpPr>
        <p:spPr>
          <a:xfrm>
            <a:off x="272882" y="2163013"/>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02</a:t>
            </a:r>
            <a:endParaRPr>
              <a:solidFill>
                <a:schemeClr val="lt1"/>
              </a:solidFill>
            </a:endParaRPr>
          </a:p>
        </p:txBody>
      </p:sp>
      <p:grpSp>
        <p:nvGrpSpPr>
          <p:cNvPr id="286" name="Google Shape;286;p30"/>
          <p:cNvGrpSpPr/>
          <p:nvPr/>
        </p:nvGrpSpPr>
        <p:grpSpPr>
          <a:xfrm rot="-5400000">
            <a:off x="7618008" y="3786790"/>
            <a:ext cx="464924" cy="1739068"/>
            <a:chOff x="1037125" y="2236325"/>
            <a:chExt cx="149100" cy="874475"/>
          </a:xfrm>
        </p:grpSpPr>
        <p:sp>
          <p:nvSpPr>
            <p:cNvPr id="287" name="Google Shape;287;p3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0"/>
          <p:cNvSpPr txBox="1"/>
          <p:nvPr/>
        </p:nvSpPr>
        <p:spPr>
          <a:xfrm>
            <a:off x="6095425" y="217950"/>
            <a:ext cx="28881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ivvic Light"/>
                <a:ea typeface="Livvic Light"/>
                <a:cs typeface="Livvic Light"/>
                <a:sym typeface="Livvic Light"/>
              </a:rPr>
              <a:t>For allow the sampling procedure, i have build up 2 different version, a functional (faster, but non-compatible with multiprocessing lib) and a OOP version</a:t>
            </a:r>
            <a:endParaRPr>
              <a:solidFill>
                <a:schemeClr val="lt1"/>
              </a:solidFill>
              <a:latin typeface="Livvic Light"/>
              <a:ea typeface="Livvic Light"/>
              <a:cs typeface="Livvic Light"/>
              <a:sym typeface="Livvic Light"/>
            </a:endParaRPr>
          </a:p>
        </p:txBody>
      </p:sp>
      <p:sp>
        <p:nvSpPr>
          <p:cNvPr id="324" name="Google Shape;324;p30"/>
          <p:cNvSpPr txBox="1"/>
          <p:nvPr>
            <p:ph idx="8" type="title"/>
          </p:nvPr>
        </p:nvSpPr>
        <p:spPr>
          <a:xfrm>
            <a:off x="293732" y="41436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pic>
        <p:nvPicPr>
          <p:cNvPr id="325" name="Google Shape;325;p30"/>
          <p:cNvPicPr preferRelativeResize="0"/>
          <p:nvPr/>
        </p:nvPicPr>
        <p:blipFill rotWithShape="1">
          <a:blip r:embed="rId3">
            <a:alphaModFix/>
          </a:blip>
          <a:srcRect b="26416" l="3095" r="7698" t="0"/>
          <a:stretch/>
        </p:blipFill>
        <p:spPr>
          <a:xfrm>
            <a:off x="3179950" y="868738"/>
            <a:ext cx="2532156" cy="709500"/>
          </a:xfrm>
          <a:prstGeom prst="rect">
            <a:avLst/>
          </a:prstGeom>
          <a:noFill/>
          <a:ln>
            <a:noFill/>
          </a:ln>
        </p:spPr>
      </p:pic>
      <p:sp>
        <p:nvSpPr>
          <p:cNvPr id="326" name="Google Shape;326;p30"/>
          <p:cNvSpPr txBox="1"/>
          <p:nvPr/>
        </p:nvSpPr>
        <p:spPr>
          <a:xfrm>
            <a:off x="1498075" y="800063"/>
            <a:ext cx="1739100" cy="10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ivvic Light"/>
                <a:ea typeface="Livvic Light"/>
                <a:cs typeface="Livvic Light"/>
                <a:sym typeface="Livvic Light"/>
              </a:rPr>
              <a:t>Planner V1:</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re-plan</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sequentially rollouts</a:t>
            </a:r>
            <a:endParaRPr>
              <a:latin typeface="Livvic Light"/>
              <a:ea typeface="Livvic Light"/>
              <a:cs typeface="Livvic Light"/>
              <a:sym typeface="Livvic Light"/>
            </a:endParaRPr>
          </a:p>
        </p:txBody>
      </p:sp>
      <p:sp>
        <p:nvSpPr>
          <p:cNvPr id="327" name="Google Shape;327;p30"/>
          <p:cNvSpPr txBox="1"/>
          <p:nvPr/>
        </p:nvSpPr>
        <p:spPr>
          <a:xfrm>
            <a:off x="1498401" y="1778263"/>
            <a:ext cx="23328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ivvic Light"/>
                <a:ea typeface="Livvic Light"/>
                <a:cs typeface="Livvic Light"/>
                <a:sym typeface="Livvic Light"/>
              </a:rPr>
              <a:t>Planner V2: </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no re-plan</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vectorize cem (porting all to numpy)</a:t>
            </a:r>
            <a:endParaRPr>
              <a:latin typeface="Livvic Light"/>
              <a:ea typeface="Livvic Light"/>
              <a:cs typeface="Livvic Light"/>
              <a:sym typeface="Livvic Light"/>
            </a:endParaRPr>
          </a:p>
          <a:p>
            <a:pPr indent="0" lvl="0" marL="0" rtl="0" algn="l">
              <a:spcBef>
                <a:spcPts val="0"/>
              </a:spcBef>
              <a:spcAft>
                <a:spcPts val="0"/>
              </a:spcAft>
              <a:buNone/>
            </a:pPr>
            <a:r>
              <a:t/>
            </a:r>
            <a:endParaRPr>
              <a:latin typeface="Livvic Light"/>
              <a:ea typeface="Livvic Light"/>
              <a:cs typeface="Livvic Light"/>
              <a:sym typeface="Livvic Light"/>
            </a:endParaRPr>
          </a:p>
        </p:txBody>
      </p:sp>
      <p:sp>
        <p:nvSpPr>
          <p:cNvPr id="328" name="Google Shape;328;p30"/>
          <p:cNvSpPr txBox="1"/>
          <p:nvPr/>
        </p:nvSpPr>
        <p:spPr>
          <a:xfrm>
            <a:off x="1498075" y="2917000"/>
            <a:ext cx="28881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ivvic Light"/>
                <a:ea typeface="Livvic Light"/>
                <a:cs typeface="Livvic Light"/>
                <a:sym typeface="Livvic Light"/>
              </a:rPr>
              <a:t>Planner V3</a:t>
            </a:r>
            <a:r>
              <a:rPr lang="es">
                <a:latin typeface="Livvic Light"/>
                <a:ea typeface="Livvic Light"/>
                <a:cs typeface="Livvic Light"/>
                <a:sym typeface="Livvic Light"/>
              </a:rPr>
              <a:t>:</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add </a:t>
            </a:r>
            <a:r>
              <a:rPr lang="es">
                <a:latin typeface="Livvic Light"/>
                <a:ea typeface="Livvic Light"/>
                <a:cs typeface="Livvic Light"/>
                <a:sym typeface="Livvic Light"/>
              </a:rPr>
              <a:t>multithreading</a:t>
            </a:r>
            <a:r>
              <a:rPr lang="es">
                <a:latin typeface="Livvic Light"/>
                <a:ea typeface="Livvic Light"/>
                <a:cs typeface="Livvic Light"/>
                <a:sym typeface="Livvic Light"/>
              </a:rPr>
              <a:t> (compatible with </a:t>
            </a:r>
            <a:r>
              <a:rPr lang="es">
                <a:latin typeface="Livvic Light"/>
                <a:ea typeface="Livvic Light"/>
                <a:cs typeface="Livvic Light"/>
                <a:sym typeface="Livvic Light"/>
              </a:rPr>
              <a:t>functional</a:t>
            </a:r>
            <a:r>
              <a:rPr lang="es">
                <a:latin typeface="Livvic Light"/>
                <a:ea typeface="Livvic Light"/>
                <a:cs typeface="Livvic Light"/>
                <a:sym typeface="Livvic Light"/>
              </a:rPr>
              <a:t> api) for </a:t>
            </a:r>
            <a:r>
              <a:rPr lang="es">
                <a:latin typeface="Livvic Light"/>
                <a:ea typeface="Livvic Light"/>
                <a:cs typeface="Livvic Light"/>
                <a:sym typeface="Livvic Light"/>
              </a:rPr>
              <a:t>decrease</a:t>
            </a:r>
            <a:r>
              <a:rPr lang="es">
                <a:latin typeface="Livvic Light"/>
                <a:ea typeface="Livvic Light"/>
                <a:cs typeface="Livvic Light"/>
                <a:sym typeface="Livvic Light"/>
              </a:rPr>
              <a:t> stress on hardware</a:t>
            </a:r>
            <a:endParaRPr>
              <a:latin typeface="Livvic Light"/>
              <a:ea typeface="Livvic Light"/>
              <a:cs typeface="Livvic Light"/>
              <a:sym typeface="Livvic Light"/>
            </a:endParaRPr>
          </a:p>
        </p:txBody>
      </p:sp>
      <p:pic>
        <p:nvPicPr>
          <p:cNvPr id="329" name="Google Shape;329;p30"/>
          <p:cNvPicPr preferRelativeResize="0"/>
          <p:nvPr/>
        </p:nvPicPr>
        <p:blipFill rotWithShape="1">
          <a:blip r:embed="rId4">
            <a:alphaModFix/>
          </a:blip>
          <a:srcRect b="33186" l="0" r="6138" t="13647"/>
          <a:stretch/>
        </p:blipFill>
        <p:spPr>
          <a:xfrm>
            <a:off x="4088500" y="1689450"/>
            <a:ext cx="4153172" cy="1213200"/>
          </a:xfrm>
          <a:prstGeom prst="rect">
            <a:avLst/>
          </a:prstGeom>
          <a:noFill/>
          <a:ln>
            <a:noFill/>
          </a:ln>
        </p:spPr>
      </p:pic>
      <p:pic>
        <p:nvPicPr>
          <p:cNvPr id="330" name="Google Shape;330;p30"/>
          <p:cNvPicPr preferRelativeResize="0"/>
          <p:nvPr/>
        </p:nvPicPr>
        <p:blipFill rotWithShape="1">
          <a:blip r:embed="rId5">
            <a:alphaModFix/>
          </a:blip>
          <a:srcRect b="28836" l="18980" r="13710" t="15623"/>
          <a:stretch/>
        </p:blipFill>
        <p:spPr>
          <a:xfrm>
            <a:off x="5231750" y="3051500"/>
            <a:ext cx="3345000" cy="1213200"/>
          </a:xfrm>
          <a:prstGeom prst="rect">
            <a:avLst/>
          </a:prstGeom>
          <a:noFill/>
          <a:ln>
            <a:noFill/>
          </a:ln>
        </p:spPr>
      </p:pic>
      <p:sp>
        <p:nvSpPr>
          <p:cNvPr id="331" name="Google Shape;331;p30"/>
          <p:cNvSpPr txBox="1"/>
          <p:nvPr/>
        </p:nvSpPr>
        <p:spPr>
          <a:xfrm>
            <a:off x="1498400" y="4008400"/>
            <a:ext cx="25719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Livvic Light"/>
                <a:ea typeface="Livvic Light"/>
                <a:cs typeface="Livvic Light"/>
                <a:sym typeface="Livvic Light"/>
              </a:rPr>
              <a:t>Planner V4:</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Propagation net</a:t>
            </a:r>
            <a:endParaRPr>
              <a:latin typeface="Livvic Light"/>
              <a:ea typeface="Livvic Light"/>
              <a:cs typeface="Livvic Light"/>
              <a:sym typeface="Livvic Light"/>
            </a:endParaRPr>
          </a:p>
          <a:p>
            <a:pPr indent="-317500" lvl="0" marL="457200" rtl="0" algn="l">
              <a:spcBef>
                <a:spcPts val="0"/>
              </a:spcBef>
              <a:spcAft>
                <a:spcPts val="0"/>
              </a:spcAft>
              <a:buSzPts val="1400"/>
              <a:buFont typeface="Livvic Light"/>
              <a:buChar char="●"/>
            </a:pPr>
            <a:r>
              <a:rPr lang="es">
                <a:latin typeface="Livvic Light"/>
                <a:ea typeface="Livvic Light"/>
                <a:cs typeface="Livvic Light"/>
                <a:sym typeface="Livvic Light"/>
              </a:rPr>
              <a:t>OOP api for sampling</a:t>
            </a:r>
            <a:endParaRPr>
              <a:latin typeface="Livvic Light"/>
              <a:ea typeface="Livvic Light"/>
              <a:cs typeface="Livvic Light"/>
              <a:sym typeface="Livvic Light"/>
            </a:endParaRPr>
          </a:p>
        </p:txBody>
      </p:sp>
      <p:pic>
        <p:nvPicPr>
          <p:cNvPr id="332" name="Google Shape;332;p30"/>
          <p:cNvPicPr preferRelativeResize="0"/>
          <p:nvPr/>
        </p:nvPicPr>
        <p:blipFill>
          <a:blip r:embed="rId6">
            <a:alphaModFix/>
          </a:blip>
          <a:stretch>
            <a:fillRect/>
          </a:stretch>
        </p:blipFill>
        <p:spPr>
          <a:xfrm>
            <a:off x="4386175" y="1932850"/>
            <a:ext cx="3989961" cy="267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6"/>
                                        </p:tgtEl>
                                      </p:cBhvr>
                                    </p:animEffect>
                                    <p:set>
                                      <p:cBhvr>
                                        <p:cTn dur="1" fill="hold">
                                          <p:stCondLst>
                                            <p:cond delay="1000"/>
                                          </p:stCondLst>
                                        </p:cTn>
                                        <p:tgtEl>
                                          <p:spTgt spid="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5"/>
                                        </p:tgtEl>
                                      </p:cBhvr>
                                    </p:animEffect>
                                    <p:set>
                                      <p:cBhvr>
                                        <p:cTn dur="1" fill="hold">
                                          <p:stCondLst>
                                            <p:cond delay="1000"/>
                                          </p:stCondLst>
                                        </p:cTn>
                                        <p:tgtEl>
                                          <p:spTgt spid="3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